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9" r:id="rId3"/>
    <p:sldId id="297" r:id="rId4"/>
    <p:sldId id="300" r:id="rId5"/>
    <p:sldId id="331" r:id="rId6"/>
    <p:sldId id="332" r:id="rId7"/>
    <p:sldId id="334" r:id="rId8"/>
    <p:sldId id="333" r:id="rId9"/>
    <p:sldId id="336" r:id="rId10"/>
    <p:sldId id="335" r:id="rId11"/>
    <p:sldId id="301" r:id="rId12"/>
    <p:sldId id="330" r:id="rId13"/>
    <p:sldId id="315" r:id="rId14"/>
    <p:sldId id="303" r:id="rId15"/>
    <p:sldId id="316" r:id="rId16"/>
    <p:sldId id="304" r:id="rId17"/>
    <p:sldId id="305" r:id="rId18"/>
    <p:sldId id="317" r:id="rId19"/>
    <p:sldId id="318" r:id="rId20"/>
    <p:sldId id="320" r:id="rId21"/>
    <p:sldId id="319" r:id="rId22"/>
    <p:sldId id="321" r:id="rId23"/>
    <p:sldId id="322" r:id="rId24"/>
    <p:sldId id="323" r:id="rId25"/>
    <p:sldId id="324" r:id="rId26"/>
    <p:sldId id="325" r:id="rId27"/>
    <p:sldId id="326" r:id="rId28"/>
    <p:sldId id="327" r:id="rId29"/>
    <p:sldId id="328" r:id="rId30"/>
    <p:sldId id="329" r:id="rId31"/>
    <p:sldId id="337" r:id="rId32"/>
    <p:sldId id="338" r:id="rId33"/>
    <p:sldId id="306" r:id="rId34"/>
    <p:sldId id="307" r:id="rId35"/>
    <p:sldId id="308" r:id="rId36"/>
    <p:sldId id="313" r:id="rId37"/>
    <p:sldId id="309" r:id="rId38"/>
    <p:sldId id="310" r:id="rId39"/>
    <p:sldId id="312" r:id="rId40"/>
    <p:sldId id="314" r:id="rId41"/>
  </p:sldIdLst>
  <p:sldSz cx="9144000" cy="6858000" type="screen4x3"/>
  <p:notesSz cx="7099300" cy="10234613"/>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2433"/>
    <a:srgbClr val="A4AA64"/>
    <a:srgbClr val="FAA61D"/>
    <a:srgbClr val="00B0D0"/>
    <a:srgbClr val="F0F0F0"/>
    <a:srgbClr val="EAEAEA"/>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96" autoAdjust="0"/>
    <p:restoredTop sz="94671" autoAdjust="0"/>
  </p:normalViewPr>
  <p:slideViewPr>
    <p:cSldViewPr>
      <p:cViewPr varScale="1">
        <p:scale>
          <a:sx n="69" d="100"/>
          <a:sy n="69" d="100"/>
        </p:scale>
        <p:origin x="1416" y="6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s">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da-DK" smtClean="0"/>
              <a:t>Klik for at redigere titeltypografi i masteren</a:t>
            </a:r>
            <a:endParaRPr lang="da-DK"/>
          </a:p>
        </p:txBody>
      </p:sp>
      <p:sp>
        <p:nvSpPr>
          <p:cNvPr id="3" name="U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a-DK" smtClean="0"/>
              <a:t>Klik for at redigere undertiteltypografien i masteren</a:t>
            </a:r>
            <a:endParaRPr lang="da-DK"/>
          </a:p>
        </p:txBody>
      </p:sp>
      <p:sp>
        <p:nvSpPr>
          <p:cNvPr id="4" name="Pladsholder til dato 3"/>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5" name="Pladsholder til sidefod 4"/>
          <p:cNvSpPr>
            <a:spLocks noGrp="1"/>
          </p:cNvSpPr>
          <p:nvPr>
            <p:ph type="ftr" sz="quarter" idx="11"/>
          </p:nvPr>
        </p:nvSpPr>
        <p:spPr/>
        <p:txBody>
          <a:bodyPr/>
          <a:lstStyle/>
          <a:p>
            <a:endParaRPr lang="da-DK"/>
          </a:p>
        </p:txBody>
      </p:sp>
      <p:sp>
        <p:nvSpPr>
          <p:cNvPr id="6" name="Pladsholder til diasnummer 5"/>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mtClean="0"/>
              <a:t>Klik for at redigere titeltypografi i masteren</a:t>
            </a:r>
            <a:endParaRPr lang="da-DK"/>
          </a:p>
        </p:txBody>
      </p:sp>
      <p:sp>
        <p:nvSpPr>
          <p:cNvPr id="3" name="Pladsholder til lodret titel 2"/>
          <p:cNvSpPr>
            <a:spLocks noGrp="1"/>
          </p:cNvSpPr>
          <p:nvPr>
            <p:ph type="body" orient="vert" idx="1"/>
          </p:nvPr>
        </p:nvSpPr>
        <p:spPr/>
        <p:txBody>
          <a:bodyPr vert="eaVert"/>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4" name="Pladsholder til dato 3"/>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5" name="Pladsholder til sidefod 4"/>
          <p:cNvSpPr>
            <a:spLocks noGrp="1"/>
          </p:cNvSpPr>
          <p:nvPr>
            <p:ph type="ftr" sz="quarter" idx="11"/>
          </p:nvPr>
        </p:nvSpPr>
        <p:spPr/>
        <p:txBody>
          <a:bodyPr/>
          <a:lstStyle/>
          <a:p>
            <a:endParaRPr lang="da-DK"/>
          </a:p>
        </p:txBody>
      </p:sp>
      <p:sp>
        <p:nvSpPr>
          <p:cNvPr id="6" name="Pladsholder til diasnummer 5"/>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p:cNvSpPr>
            <a:spLocks noGrp="1"/>
          </p:cNvSpPr>
          <p:nvPr>
            <p:ph type="title" orient="vert"/>
          </p:nvPr>
        </p:nvSpPr>
        <p:spPr>
          <a:xfrm>
            <a:off x="6629400" y="274638"/>
            <a:ext cx="2057400" cy="5851525"/>
          </a:xfrm>
        </p:spPr>
        <p:txBody>
          <a:bodyPr vert="eaVert"/>
          <a:lstStyle/>
          <a:p>
            <a:r>
              <a:rPr lang="da-DK" smtClean="0"/>
              <a:t>Klik for at redigere titeltypografi i masteren</a:t>
            </a:r>
            <a:endParaRPr lang="da-DK"/>
          </a:p>
        </p:txBody>
      </p:sp>
      <p:sp>
        <p:nvSpPr>
          <p:cNvPr id="3" name="Pladsholder til lodret titel 2"/>
          <p:cNvSpPr>
            <a:spLocks noGrp="1"/>
          </p:cNvSpPr>
          <p:nvPr>
            <p:ph type="body" orient="vert" idx="1"/>
          </p:nvPr>
        </p:nvSpPr>
        <p:spPr>
          <a:xfrm>
            <a:off x="457200" y="274638"/>
            <a:ext cx="6019800" cy="5851525"/>
          </a:xfrm>
        </p:spPr>
        <p:txBody>
          <a:bodyPr vert="eaVert"/>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4" name="Pladsholder til dato 3"/>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5" name="Pladsholder til sidefod 4"/>
          <p:cNvSpPr>
            <a:spLocks noGrp="1"/>
          </p:cNvSpPr>
          <p:nvPr>
            <p:ph type="ftr" sz="quarter" idx="11"/>
          </p:nvPr>
        </p:nvSpPr>
        <p:spPr/>
        <p:txBody>
          <a:bodyPr/>
          <a:lstStyle/>
          <a:p>
            <a:endParaRPr lang="da-DK"/>
          </a:p>
        </p:txBody>
      </p:sp>
      <p:sp>
        <p:nvSpPr>
          <p:cNvPr id="6" name="Pladsholder til diasnummer 5"/>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mtClean="0"/>
              <a:t>Klik for at redigere titeltypografi i masteren</a:t>
            </a:r>
            <a:endParaRPr lang="da-DK"/>
          </a:p>
        </p:txBody>
      </p:sp>
      <p:sp>
        <p:nvSpPr>
          <p:cNvPr id="3" name="Pladsholder til indhold 2"/>
          <p:cNvSpPr>
            <a:spLocks noGrp="1"/>
          </p:cNvSpPr>
          <p:nvPr>
            <p:ph idx="1"/>
          </p:nvPr>
        </p:nvSpPr>
        <p:spPr/>
        <p:txBody>
          <a:body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4" name="Pladsholder til dato 3"/>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5" name="Pladsholder til sidefod 4"/>
          <p:cNvSpPr>
            <a:spLocks noGrp="1"/>
          </p:cNvSpPr>
          <p:nvPr>
            <p:ph type="ftr" sz="quarter" idx="11"/>
          </p:nvPr>
        </p:nvSpPr>
        <p:spPr/>
        <p:txBody>
          <a:bodyPr/>
          <a:lstStyle/>
          <a:p>
            <a:endParaRPr lang="da-DK"/>
          </a:p>
        </p:txBody>
      </p:sp>
      <p:sp>
        <p:nvSpPr>
          <p:cNvPr id="6" name="Pladsholder til diasnummer 5"/>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a-DK" smtClean="0"/>
              <a:t>Klik for at redigere titeltypografi i masteren</a:t>
            </a:r>
            <a:endParaRPr lang="da-DK"/>
          </a:p>
        </p:txBody>
      </p:sp>
      <p:sp>
        <p:nvSpPr>
          <p:cNvPr id="3" name="Pladsholder til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a-DK" smtClean="0"/>
              <a:t>Klik for at redigere typografi i masteren</a:t>
            </a:r>
          </a:p>
        </p:txBody>
      </p:sp>
      <p:sp>
        <p:nvSpPr>
          <p:cNvPr id="4" name="Pladsholder til dato 3"/>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5" name="Pladsholder til sidefod 4"/>
          <p:cNvSpPr>
            <a:spLocks noGrp="1"/>
          </p:cNvSpPr>
          <p:nvPr>
            <p:ph type="ftr" sz="quarter" idx="11"/>
          </p:nvPr>
        </p:nvSpPr>
        <p:spPr/>
        <p:txBody>
          <a:bodyPr/>
          <a:lstStyle/>
          <a:p>
            <a:endParaRPr lang="da-DK"/>
          </a:p>
        </p:txBody>
      </p:sp>
      <p:sp>
        <p:nvSpPr>
          <p:cNvPr id="6" name="Pladsholder til diasnummer 5"/>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mtClean="0"/>
              <a:t>Klik for at redigere titeltypografi i masteren</a:t>
            </a:r>
            <a:endParaRPr lang="da-DK"/>
          </a:p>
        </p:txBody>
      </p:sp>
      <p:sp>
        <p:nvSpPr>
          <p:cNvPr id="3" name="Pladsholder til indhol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4" name="Pladsholder til indhol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5" name="Pladsholder til dato 4"/>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diasnummer 6"/>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a-DK" smtClean="0"/>
              <a:t>Klik for at redigere titeltypografi i masteren</a:t>
            </a:r>
            <a:endParaRPr lang="da-DK"/>
          </a:p>
        </p:txBody>
      </p:sp>
      <p:sp>
        <p:nvSpPr>
          <p:cNvPr id="3" name="Pladsholder til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smtClean="0"/>
              <a:t>Klik for at redigere typografi i masteren</a:t>
            </a:r>
          </a:p>
        </p:txBody>
      </p:sp>
      <p:sp>
        <p:nvSpPr>
          <p:cNvPr id="4" name="Pladsholder til indhol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5" name="Pladsholder til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smtClean="0"/>
              <a:t>Klik for at redigere typografi i masteren</a:t>
            </a:r>
          </a:p>
        </p:txBody>
      </p:sp>
      <p:sp>
        <p:nvSpPr>
          <p:cNvPr id="6" name="Pladsholder til indhol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7" name="Pladsholder til dato 6"/>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8" name="Pladsholder til sidefod 7"/>
          <p:cNvSpPr>
            <a:spLocks noGrp="1"/>
          </p:cNvSpPr>
          <p:nvPr>
            <p:ph type="ftr" sz="quarter" idx="11"/>
          </p:nvPr>
        </p:nvSpPr>
        <p:spPr/>
        <p:txBody>
          <a:bodyPr/>
          <a:lstStyle/>
          <a:p>
            <a:endParaRPr lang="da-DK"/>
          </a:p>
        </p:txBody>
      </p:sp>
      <p:sp>
        <p:nvSpPr>
          <p:cNvPr id="9" name="Pladsholder til diasnummer 8"/>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mtClean="0"/>
              <a:t>Klik for at redigere titeltypografi i masteren</a:t>
            </a:r>
            <a:endParaRPr lang="da-DK"/>
          </a:p>
        </p:txBody>
      </p:sp>
      <p:sp>
        <p:nvSpPr>
          <p:cNvPr id="3" name="Pladsholder til dato 2"/>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4" name="Pladsholder til sidefod 3"/>
          <p:cNvSpPr>
            <a:spLocks noGrp="1"/>
          </p:cNvSpPr>
          <p:nvPr>
            <p:ph type="ftr" sz="quarter" idx="11"/>
          </p:nvPr>
        </p:nvSpPr>
        <p:spPr/>
        <p:txBody>
          <a:bodyPr/>
          <a:lstStyle/>
          <a:p>
            <a:endParaRPr lang="da-DK"/>
          </a:p>
        </p:txBody>
      </p:sp>
      <p:sp>
        <p:nvSpPr>
          <p:cNvPr id="5" name="Pladsholder til diasnummer 4"/>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dsholder til dato 1"/>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3" name="Pladsholder til sidefod 2"/>
          <p:cNvSpPr>
            <a:spLocks noGrp="1"/>
          </p:cNvSpPr>
          <p:nvPr>
            <p:ph type="ftr" sz="quarter" idx="11"/>
          </p:nvPr>
        </p:nvSpPr>
        <p:spPr/>
        <p:txBody>
          <a:bodyPr/>
          <a:lstStyle/>
          <a:p>
            <a:endParaRPr lang="da-DK"/>
          </a:p>
        </p:txBody>
      </p:sp>
      <p:sp>
        <p:nvSpPr>
          <p:cNvPr id="4" name="Pladsholder til diasnummer 3"/>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a-DK" smtClean="0"/>
              <a:t>Klik for at redigere titeltypografi i masteren</a:t>
            </a:r>
            <a:endParaRPr lang="da-DK"/>
          </a:p>
        </p:txBody>
      </p:sp>
      <p:sp>
        <p:nvSpPr>
          <p:cNvPr id="3" name="Pladsholder til indhol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smtClean="0"/>
              <a:t>Klik for at redigere typografi i masteren</a:t>
            </a:r>
          </a:p>
          <a:p>
            <a:pPr lvl="1"/>
            <a:r>
              <a:rPr lang="da-DK" smtClean="0"/>
              <a:t>Andet niveau</a:t>
            </a:r>
          </a:p>
          <a:p>
            <a:pPr lvl="2"/>
            <a:r>
              <a:rPr lang="da-DK" smtClean="0"/>
              <a:t>Tredje niveau</a:t>
            </a:r>
          </a:p>
          <a:p>
            <a:pPr lvl="3"/>
            <a:r>
              <a:rPr lang="da-DK" smtClean="0"/>
              <a:t>Fjerde niveau</a:t>
            </a:r>
          </a:p>
          <a:p>
            <a:pPr lvl="4"/>
            <a:r>
              <a:rPr lang="da-DK" smtClean="0"/>
              <a:t>Femte niveau</a:t>
            </a:r>
            <a:endParaRPr lang="da-DK"/>
          </a:p>
        </p:txBody>
      </p:sp>
      <p:sp>
        <p:nvSpPr>
          <p:cNvPr id="4" name="Pladsholder til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smtClean="0"/>
              <a:t>Klik for at redigere typografi i masteren</a:t>
            </a:r>
          </a:p>
        </p:txBody>
      </p:sp>
      <p:sp>
        <p:nvSpPr>
          <p:cNvPr id="5" name="Pladsholder til dato 4"/>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diasnummer 6"/>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a-DK" smtClean="0"/>
              <a:t>Klik for at redigere titeltypografi i masteren</a:t>
            </a:r>
            <a:endParaRPr lang="da-DK"/>
          </a:p>
        </p:txBody>
      </p:sp>
      <p:sp>
        <p:nvSpPr>
          <p:cNvPr id="3" name="Pladsholder til billed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a-DK" smtClean="0"/>
              <a:t>Klik for at redigere typografi i masteren</a:t>
            </a:r>
          </a:p>
        </p:txBody>
      </p:sp>
      <p:sp>
        <p:nvSpPr>
          <p:cNvPr id="5" name="Pladsholder til dato 4"/>
          <p:cNvSpPr>
            <a:spLocks noGrp="1"/>
          </p:cNvSpPr>
          <p:nvPr>
            <p:ph type="dt" sz="half" idx="10"/>
          </p:nvPr>
        </p:nvSpPr>
        <p:spPr/>
        <p:txBody>
          <a:bodyPr/>
          <a:lstStyle/>
          <a:p>
            <a:fld id="{47B0B8BD-FD68-44B8-A9D4-4C9CAA0FD181}" type="datetimeFigureOut">
              <a:rPr lang="da-DK" smtClean="0"/>
              <a:pPr/>
              <a:t>07-11-2017</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diasnummer 6"/>
          <p:cNvSpPr>
            <a:spLocks noGrp="1"/>
          </p:cNvSpPr>
          <p:nvPr>
            <p:ph type="sldNum" sz="quarter" idx="12"/>
          </p:nvPr>
        </p:nvSpPr>
        <p:spPr/>
        <p:txBody>
          <a:bodyPr/>
          <a:lstStyle/>
          <a:p>
            <a:fld id="{D3F3B3EC-4608-4060-863E-3DC8E248F7BD}" type="slidenum">
              <a:rPr lang="da-DK" smtClean="0"/>
              <a:pPr/>
              <a:t>‹nr.›</a:t>
            </a:fld>
            <a:endParaRPr lang="da-DK"/>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88" name="Freeform 40"/>
          <p:cNvSpPr>
            <a:spLocks/>
          </p:cNvSpPr>
          <p:nvPr userDrawn="1"/>
        </p:nvSpPr>
        <p:spPr bwMode="auto">
          <a:xfrm>
            <a:off x="612775" y="0"/>
            <a:ext cx="2117725" cy="1684338"/>
          </a:xfrm>
          <a:custGeom>
            <a:avLst/>
            <a:gdLst/>
            <a:ahLst/>
            <a:cxnLst>
              <a:cxn ang="0">
                <a:pos x="684" y="0"/>
              </a:cxn>
              <a:cxn ang="0">
                <a:pos x="0" y="734"/>
              </a:cxn>
              <a:cxn ang="0">
                <a:pos x="4554" y="0"/>
              </a:cxn>
              <a:cxn ang="0">
                <a:pos x="684" y="0"/>
              </a:cxn>
            </a:cxnLst>
            <a:rect l="0" t="0" r="r" b="b"/>
            <a:pathLst>
              <a:path w="4554" h="3625">
                <a:moveTo>
                  <a:pt x="684" y="0"/>
                </a:moveTo>
                <a:lnTo>
                  <a:pt x="0" y="734"/>
                </a:lnTo>
                <a:cubicBezTo>
                  <a:pt x="3485" y="3625"/>
                  <a:pt x="4408" y="2079"/>
                  <a:pt x="4554" y="0"/>
                </a:cubicBezTo>
                <a:lnTo>
                  <a:pt x="684" y="0"/>
                </a:ln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da-DK"/>
          </a:p>
        </p:txBody>
      </p:sp>
      <p:sp>
        <p:nvSpPr>
          <p:cNvPr id="2080" name="AutoShape 32"/>
          <p:cNvSpPr>
            <a:spLocks noChangeAspect="1" noChangeArrowheads="1" noTextEdit="1"/>
          </p:cNvSpPr>
          <p:nvPr userDrawn="1"/>
        </p:nvSpPr>
        <p:spPr bwMode="auto">
          <a:xfrm>
            <a:off x="0" y="1785938"/>
            <a:ext cx="9148763" cy="50720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da-DK"/>
          </a:p>
        </p:txBody>
      </p:sp>
      <p:sp>
        <p:nvSpPr>
          <p:cNvPr id="2082" name="Freeform 34"/>
          <p:cNvSpPr>
            <a:spLocks noEditPoints="1"/>
          </p:cNvSpPr>
          <p:nvPr userDrawn="1"/>
        </p:nvSpPr>
        <p:spPr bwMode="auto">
          <a:xfrm>
            <a:off x="0" y="-950912"/>
            <a:ext cx="9220201" cy="7845424"/>
          </a:xfrm>
          <a:custGeom>
            <a:avLst/>
            <a:gdLst/>
            <a:ahLst/>
            <a:cxnLst>
              <a:cxn ang="0">
                <a:pos x="5664" y="15455"/>
              </a:cxn>
              <a:cxn ang="0">
                <a:pos x="17268" y="15870"/>
              </a:cxn>
              <a:cxn ang="0">
                <a:pos x="5664" y="15455"/>
              </a:cxn>
              <a:cxn ang="0">
                <a:pos x="0" y="17921"/>
              </a:cxn>
              <a:cxn ang="0">
                <a:pos x="21061" y="17921"/>
              </a:cxn>
              <a:cxn ang="0">
                <a:pos x="5918" y="13168"/>
              </a:cxn>
              <a:cxn ang="0">
                <a:pos x="6055" y="6252"/>
              </a:cxn>
              <a:cxn ang="0">
                <a:pos x="3247" y="6642"/>
              </a:cxn>
              <a:cxn ang="0">
                <a:pos x="0" y="14029"/>
              </a:cxn>
              <a:cxn ang="0">
                <a:pos x="0" y="17921"/>
              </a:cxn>
            </a:cxnLst>
            <a:rect l="0" t="0" r="r" b="b"/>
            <a:pathLst>
              <a:path w="21061" h="17921">
                <a:moveTo>
                  <a:pt x="5664" y="15455"/>
                </a:moveTo>
                <a:lnTo>
                  <a:pt x="17268" y="15870"/>
                </a:lnTo>
                <a:cubicBezTo>
                  <a:pt x="16947" y="1459"/>
                  <a:pt x="7364" y="13891"/>
                  <a:pt x="5664" y="15455"/>
                </a:cubicBezTo>
                <a:close/>
                <a:moveTo>
                  <a:pt x="0" y="17921"/>
                </a:moveTo>
                <a:lnTo>
                  <a:pt x="21061" y="17921"/>
                </a:lnTo>
                <a:cubicBezTo>
                  <a:pt x="20662" y="0"/>
                  <a:pt x="11514" y="7435"/>
                  <a:pt x="5918" y="13168"/>
                </a:cubicBezTo>
                <a:cubicBezTo>
                  <a:pt x="6221" y="11437"/>
                  <a:pt x="6289" y="9170"/>
                  <a:pt x="6055" y="6252"/>
                </a:cubicBezTo>
                <a:lnTo>
                  <a:pt x="3247" y="6642"/>
                </a:lnTo>
                <a:cubicBezTo>
                  <a:pt x="3557" y="12303"/>
                  <a:pt x="2080" y="14091"/>
                  <a:pt x="0" y="14029"/>
                </a:cubicBezTo>
                <a:lnTo>
                  <a:pt x="0" y="17921"/>
                </a:ln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da-DK"/>
          </a:p>
        </p:txBody>
      </p:sp>
      <p:sp>
        <p:nvSpPr>
          <p:cNvPr id="2" name="Pladsholder til titel 1"/>
          <p:cNvSpPr>
            <a:spLocks noGrp="1"/>
          </p:cNvSpPr>
          <p:nvPr userDrawn="1">
            <p:ph type="title"/>
          </p:nvPr>
        </p:nvSpPr>
        <p:spPr>
          <a:xfrm>
            <a:off x="457200" y="274638"/>
            <a:ext cx="8229600" cy="1143000"/>
          </a:xfrm>
          <a:prstGeom prst="rect">
            <a:avLst/>
          </a:prstGeom>
        </p:spPr>
        <p:txBody>
          <a:bodyPr vert="horz" lIns="91440" tIns="45720" rIns="91440" bIns="45720" rtlCol="0" anchor="ctr">
            <a:normAutofit/>
          </a:bodyPr>
          <a:lstStyle/>
          <a:p>
            <a:r>
              <a:rPr lang="da-DK" dirty="0" smtClean="0"/>
              <a:t>Klik for at redigere titeltypografi i masteren</a:t>
            </a:r>
            <a:endParaRPr lang="da-DK" dirty="0"/>
          </a:p>
        </p:txBody>
      </p:sp>
      <p:sp>
        <p:nvSpPr>
          <p:cNvPr id="3" name="Pladsholder til tekst 2"/>
          <p:cNvSpPr>
            <a:spLocks noGrp="1"/>
          </p:cNvSpPr>
          <p:nvPr userDrawn="1">
            <p:ph type="body" idx="1"/>
          </p:nvPr>
        </p:nvSpPr>
        <p:spPr>
          <a:xfrm>
            <a:off x="457200" y="1600200"/>
            <a:ext cx="8229600" cy="4525963"/>
          </a:xfrm>
          <a:prstGeom prst="rect">
            <a:avLst/>
          </a:prstGeom>
        </p:spPr>
        <p:txBody>
          <a:bodyPr vert="horz" lIns="91440" tIns="45720" rIns="91440" bIns="45720" rtlCol="0">
            <a:normAutofit/>
          </a:bodyPr>
          <a:lstStyle/>
          <a:p>
            <a:pPr lvl="0"/>
            <a:r>
              <a:rPr lang="da-DK" dirty="0" smtClean="0"/>
              <a:t>Klik for at redigere typografi i masteren</a:t>
            </a:r>
          </a:p>
          <a:p>
            <a:pPr lvl="1"/>
            <a:r>
              <a:rPr lang="da-DK" dirty="0" smtClean="0"/>
              <a:t>Andet niveau</a:t>
            </a:r>
          </a:p>
          <a:p>
            <a:pPr lvl="2"/>
            <a:r>
              <a:rPr lang="da-DK" dirty="0" smtClean="0"/>
              <a:t>Tredje niveau</a:t>
            </a:r>
          </a:p>
          <a:p>
            <a:pPr lvl="3"/>
            <a:r>
              <a:rPr lang="da-DK" dirty="0" smtClean="0"/>
              <a:t>Fjerde niveau</a:t>
            </a:r>
          </a:p>
          <a:p>
            <a:pPr lvl="4"/>
            <a:r>
              <a:rPr lang="da-DK" dirty="0" smtClean="0"/>
              <a:t>Femte niveau</a:t>
            </a:r>
            <a:endParaRPr lang="da-DK" dirty="0"/>
          </a:p>
        </p:txBody>
      </p:sp>
      <p:sp>
        <p:nvSpPr>
          <p:cNvPr id="4" name="Pladsholder til dato 3"/>
          <p:cNvSpPr>
            <a:spLocks noGrp="1"/>
          </p:cNvSpPr>
          <p:nvPr userDrawn="1">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B0B8BD-FD68-44B8-A9D4-4C9CAA0FD181}" type="datetimeFigureOut">
              <a:rPr lang="da-DK" smtClean="0"/>
              <a:pPr/>
              <a:t>07-11-2017</a:t>
            </a:fld>
            <a:endParaRPr lang="da-DK"/>
          </a:p>
        </p:txBody>
      </p:sp>
      <p:sp>
        <p:nvSpPr>
          <p:cNvPr id="5" name="Pladsholder til sidefod 4"/>
          <p:cNvSpPr>
            <a:spLocks noGrp="1"/>
          </p:cNvSpPr>
          <p:nvPr userDrawn="1">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diasnummer 5"/>
          <p:cNvSpPr>
            <a:spLocks noGrp="1"/>
          </p:cNvSpPr>
          <p:nvPr userDrawn="1">
            <p:ph type="sldNum" sz="quarter" idx="4"/>
          </p:nvPr>
        </p:nvSpPr>
        <p:spPr>
          <a:xfrm>
            <a:off x="6286512" y="6356350"/>
            <a:ext cx="92869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F3B3EC-4608-4060-863E-3DC8E248F7BD}" type="slidenum">
              <a:rPr lang="da-DK" smtClean="0"/>
              <a:pPr/>
              <a:t>‹nr.›</a:t>
            </a:fld>
            <a:endParaRPr lang="da-DK"/>
          </a:p>
        </p:txBody>
      </p:sp>
      <p:grpSp>
        <p:nvGrpSpPr>
          <p:cNvPr id="54" name="Gruppe 53"/>
          <p:cNvGrpSpPr/>
          <p:nvPr userDrawn="1"/>
        </p:nvGrpSpPr>
        <p:grpSpPr>
          <a:xfrm>
            <a:off x="7786710" y="6215082"/>
            <a:ext cx="1065240" cy="429573"/>
            <a:chOff x="7507288" y="6170613"/>
            <a:chExt cx="1362074" cy="549275"/>
          </a:xfrm>
        </p:grpSpPr>
        <p:sp>
          <p:nvSpPr>
            <p:cNvPr id="2092" name="Freeform 44"/>
            <p:cNvSpPr>
              <a:spLocks/>
            </p:cNvSpPr>
            <p:nvPr userDrawn="1"/>
          </p:nvSpPr>
          <p:spPr bwMode="auto">
            <a:xfrm>
              <a:off x="8483600" y="6170613"/>
              <a:ext cx="115887" cy="185737"/>
            </a:xfrm>
            <a:custGeom>
              <a:avLst/>
              <a:gdLst/>
              <a:ahLst/>
              <a:cxnLst>
                <a:cxn ang="0">
                  <a:pos x="221" y="0"/>
                </a:cxn>
                <a:cxn ang="0">
                  <a:pos x="0" y="237"/>
                </a:cxn>
                <a:cxn ang="0">
                  <a:pos x="221" y="0"/>
                </a:cxn>
              </a:cxnLst>
              <a:rect l="0" t="0" r="r" b="b"/>
              <a:pathLst>
                <a:path w="310" h="494">
                  <a:moveTo>
                    <a:pt x="221" y="0"/>
                  </a:moveTo>
                  <a:lnTo>
                    <a:pt x="0" y="237"/>
                  </a:lnTo>
                  <a:cubicBezTo>
                    <a:pt x="310" y="494"/>
                    <a:pt x="223" y="65"/>
                    <a:pt x="221" y="0"/>
                  </a:cubicBezTo>
                  <a:close/>
                </a:path>
              </a:pathLst>
            </a:custGeom>
            <a:solidFill>
              <a:srgbClr val="B92433"/>
            </a:solidFill>
            <a:ln w="9525">
              <a:noFill/>
              <a:round/>
              <a:headEnd/>
              <a:tailEnd/>
            </a:ln>
          </p:spPr>
          <p:txBody>
            <a:bodyPr vert="horz" wrap="square" lIns="91440" tIns="45720" rIns="91440" bIns="45720" numCol="1" anchor="t" anchorCtr="0" compatLnSpc="1">
              <a:prstTxWarp prst="textNoShape">
                <a:avLst/>
              </a:prstTxWarp>
            </a:bodyPr>
            <a:lstStyle/>
            <a:p>
              <a:endParaRPr lang="da-DK"/>
            </a:p>
          </p:txBody>
        </p:sp>
        <p:sp>
          <p:nvSpPr>
            <p:cNvPr id="2093" name="Freeform 45"/>
            <p:cNvSpPr>
              <a:spLocks noEditPoints="1"/>
            </p:cNvSpPr>
            <p:nvPr userDrawn="1"/>
          </p:nvSpPr>
          <p:spPr bwMode="auto">
            <a:xfrm>
              <a:off x="7507288" y="6191250"/>
              <a:ext cx="1350962" cy="396875"/>
            </a:xfrm>
            <a:custGeom>
              <a:avLst/>
              <a:gdLst/>
              <a:ahLst/>
              <a:cxnLst>
                <a:cxn ang="0">
                  <a:pos x="2712" y="921"/>
                </a:cxn>
                <a:cxn ang="0">
                  <a:pos x="3590" y="953"/>
                </a:cxn>
                <a:cxn ang="0">
                  <a:pos x="2816" y="710"/>
                </a:cxn>
                <a:cxn ang="0">
                  <a:pos x="2823" y="356"/>
                </a:cxn>
                <a:cxn ang="0">
                  <a:pos x="2680" y="376"/>
                </a:cxn>
                <a:cxn ang="0">
                  <a:pos x="2444" y="740"/>
                </a:cxn>
                <a:cxn ang="0">
                  <a:pos x="2046" y="464"/>
                </a:cxn>
                <a:cxn ang="0">
                  <a:pos x="1361" y="802"/>
                </a:cxn>
                <a:cxn ang="0">
                  <a:pos x="613" y="724"/>
                </a:cxn>
                <a:cxn ang="0">
                  <a:pos x="1" y="0"/>
                </a:cxn>
                <a:cxn ang="0">
                  <a:pos x="0" y="1054"/>
                </a:cxn>
                <a:cxn ang="0">
                  <a:pos x="485" y="950"/>
                </a:cxn>
                <a:cxn ang="0">
                  <a:pos x="1372" y="981"/>
                </a:cxn>
                <a:cxn ang="0">
                  <a:pos x="2051" y="988"/>
                </a:cxn>
                <a:cxn ang="0">
                  <a:pos x="2051" y="988"/>
                </a:cxn>
                <a:cxn ang="0">
                  <a:pos x="2185" y="993"/>
                </a:cxn>
                <a:cxn ang="0">
                  <a:pos x="2164" y="746"/>
                </a:cxn>
                <a:cxn ang="0">
                  <a:pos x="2712" y="921"/>
                </a:cxn>
                <a:cxn ang="0">
                  <a:pos x="588" y="855"/>
                </a:cxn>
                <a:cxn ang="0">
                  <a:pos x="592" y="849"/>
                </a:cxn>
                <a:cxn ang="0">
                  <a:pos x="1178" y="877"/>
                </a:cxn>
                <a:cxn ang="0">
                  <a:pos x="588" y="855"/>
                </a:cxn>
                <a:cxn ang="0">
                  <a:pos x="106" y="188"/>
                </a:cxn>
                <a:cxn ang="0">
                  <a:pos x="105" y="855"/>
                </a:cxn>
                <a:cxn ang="0">
                  <a:pos x="106" y="188"/>
                </a:cxn>
                <a:cxn ang="0">
                  <a:pos x="2803" y="827"/>
                </a:cxn>
                <a:cxn ang="0">
                  <a:pos x="3396" y="848"/>
                </a:cxn>
                <a:cxn ang="0">
                  <a:pos x="2803" y="827"/>
                </a:cxn>
              </a:cxnLst>
              <a:rect l="0" t="0" r="r" b="b"/>
              <a:pathLst>
                <a:path w="3590" h="1054">
                  <a:moveTo>
                    <a:pt x="2712" y="921"/>
                  </a:moveTo>
                  <a:lnTo>
                    <a:pt x="3590" y="953"/>
                  </a:lnTo>
                  <a:cubicBezTo>
                    <a:pt x="3569" y="37"/>
                    <a:pt x="3102" y="417"/>
                    <a:pt x="2816" y="710"/>
                  </a:cubicBezTo>
                  <a:cubicBezTo>
                    <a:pt x="2832" y="621"/>
                    <a:pt x="2835" y="506"/>
                    <a:pt x="2823" y="356"/>
                  </a:cubicBezTo>
                  <a:lnTo>
                    <a:pt x="2680" y="376"/>
                  </a:lnTo>
                  <a:cubicBezTo>
                    <a:pt x="2699" y="726"/>
                    <a:pt x="2584" y="787"/>
                    <a:pt x="2444" y="740"/>
                  </a:cubicBezTo>
                  <a:cubicBezTo>
                    <a:pt x="2295" y="692"/>
                    <a:pt x="2184" y="582"/>
                    <a:pt x="2046" y="464"/>
                  </a:cubicBezTo>
                  <a:cubicBezTo>
                    <a:pt x="1854" y="300"/>
                    <a:pt x="1554" y="598"/>
                    <a:pt x="1361" y="802"/>
                  </a:cubicBezTo>
                  <a:cubicBezTo>
                    <a:pt x="1286" y="133"/>
                    <a:pt x="879" y="455"/>
                    <a:pt x="613" y="724"/>
                  </a:cubicBezTo>
                  <a:cubicBezTo>
                    <a:pt x="576" y="450"/>
                    <a:pt x="93" y="93"/>
                    <a:pt x="1" y="0"/>
                  </a:cubicBezTo>
                  <a:lnTo>
                    <a:pt x="0" y="1054"/>
                  </a:lnTo>
                  <a:cubicBezTo>
                    <a:pt x="234" y="1041"/>
                    <a:pt x="389" y="1003"/>
                    <a:pt x="485" y="950"/>
                  </a:cubicBezTo>
                  <a:lnTo>
                    <a:pt x="1372" y="981"/>
                  </a:lnTo>
                  <a:cubicBezTo>
                    <a:pt x="1588" y="754"/>
                    <a:pt x="2025" y="241"/>
                    <a:pt x="2051" y="988"/>
                  </a:cubicBezTo>
                  <a:lnTo>
                    <a:pt x="2051" y="988"/>
                  </a:lnTo>
                  <a:lnTo>
                    <a:pt x="2185" y="993"/>
                  </a:lnTo>
                  <a:cubicBezTo>
                    <a:pt x="2183" y="897"/>
                    <a:pt x="2176" y="815"/>
                    <a:pt x="2164" y="746"/>
                  </a:cubicBezTo>
                  <a:cubicBezTo>
                    <a:pt x="2352" y="892"/>
                    <a:pt x="2578" y="1023"/>
                    <a:pt x="2712" y="921"/>
                  </a:cubicBezTo>
                  <a:close/>
                  <a:moveTo>
                    <a:pt x="588" y="855"/>
                  </a:moveTo>
                  <a:cubicBezTo>
                    <a:pt x="590" y="853"/>
                    <a:pt x="591" y="851"/>
                    <a:pt x="592" y="849"/>
                  </a:cubicBezTo>
                  <a:cubicBezTo>
                    <a:pt x="694" y="748"/>
                    <a:pt x="1162" y="156"/>
                    <a:pt x="1178" y="877"/>
                  </a:cubicBezTo>
                  <a:lnTo>
                    <a:pt x="588" y="855"/>
                  </a:lnTo>
                  <a:close/>
                  <a:moveTo>
                    <a:pt x="106" y="188"/>
                  </a:moveTo>
                  <a:lnTo>
                    <a:pt x="105" y="855"/>
                  </a:lnTo>
                  <a:cubicBezTo>
                    <a:pt x="932" y="808"/>
                    <a:pt x="200" y="283"/>
                    <a:pt x="106" y="188"/>
                  </a:cubicBezTo>
                  <a:close/>
                  <a:moveTo>
                    <a:pt x="2803" y="827"/>
                  </a:moveTo>
                  <a:lnTo>
                    <a:pt x="3396" y="848"/>
                  </a:lnTo>
                  <a:cubicBezTo>
                    <a:pt x="3380" y="112"/>
                    <a:pt x="2890" y="747"/>
                    <a:pt x="2803" y="827"/>
                  </a:cubicBezTo>
                  <a:close/>
                </a:path>
              </a:pathLst>
            </a:custGeom>
            <a:solidFill>
              <a:srgbClr val="B92433"/>
            </a:solidFill>
            <a:ln w="9525">
              <a:noFill/>
              <a:round/>
              <a:headEnd/>
              <a:tailEnd/>
            </a:ln>
          </p:spPr>
          <p:txBody>
            <a:bodyPr vert="horz" wrap="square" lIns="91440" tIns="45720" rIns="91440" bIns="45720" numCol="1" anchor="t" anchorCtr="0" compatLnSpc="1">
              <a:prstTxWarp prst="textNoShape">
                <a:avLst/>
              </a:prstTxWarp>
            </a:bodyPr>
            <a:lstStyle/>
            <a:p>
              <a:endParaRPr lang="da-DK"/>
            </a:p>
          </p:txBody>
        </p:sp>
        <p:sp>
          <p:nvSpPr>
            <p:cNvPr id="2094" name="Freeform 46"/>
            <p:cNvSpPr>
              <a:spLocks noEditPoints="1"/>
            </p:cNvSpPr>
            <p:nvPr userDrawn="1"/>
          </p:nvSpPr>
          <p:spPr bwMode="auto">
            <a:xfrm>
              <a:off x="7507288" y="6653213"/>
              <a:ext cx="1362074" cy="66675"/>
            </a:xfrm>
            <a:custGeom>
              <a:avLst/>
              <a:gdLst/>
              <a:ahLst/>
              <a:cxnLst>
                <a:cxn ang="0">
                  <a:pos x="88" y="95"/>
                </a:cxn>
                <a:cxn ang="0">
                  <a:pos x="0" y="3"/>
                </a:cxn>
                <a:cxn ang="0">
                  <a:pos x="203" y="97"/>
                </a:cxn>
                <a:cxn ang="0">
                  <a:pos x="244" y="105"/>
                </a:cxn>
                <a:cxn ang="0">
                  <a:pos x="257" y="67"/>
                </a:cxn>
                <a:cxn ang="0">
                  <a:pos x="196" y="3"/>
                </a:cxn>
                <a:cxn ang="0">
                  <a:pos x="233" y="36"/>
                </a:cxn>
                <a:cxn ang="0">
                  <a:pos x="179" y="24"/>
                </a:cxn>
                <a:cxn ang="0">
                  <a:pos x="458" y="172"/>
                </a:cxn>
                <a:cxn ang="0">
                  <a:pos x="329" y="3"/>
                </a:cxn>
                <a:cxn ang="0">
                  <a:pos x="533" y="3"/>
                </a:cxn>
                <a:cxn ang="0">
                  <a:pos x="807" y="172"/>
                </a:cxn>
                <a:cxn ang="0">
                  <a:pos x="737" y="74"/>
                </a:cxn>
                <a:cxn ang="0">
                  <a:pos x="868" y="172"/>
                </a:cxn>
                <a:cxn ang="0">
                  <a:pos x="929" y="104"/>
                </a:cxn>
                <a:cxn ang="0">
                  <a:pos x="946" y="91"/>
                </a:cxn>
                <a:cxn ang="0">
                  <a:pos x="971" y="28"/>
                </a:cxn>
                <a:cxn ang="0">
                  <a:pos x="868" y="172"/>
                </a:cxn>
                <a:cxn ang="0">
                  <a:pos x="945" y="63"/>
                </a:cxn>
                <a:cxn ang="0">
                  <a:pos x="1149" y="3"/>
                </a:cxn>
                <a:cxn ang="0">
                  <a:pos x="1110" y="172"/>
                </a:cxn>
                <a:cxn ang="0">
                  <a:pos x="1244" y="3"/>
                </a:cxn>
                <a:cxn ang="0">
                  <a:pos x="1234" y="85"/>
                </a:cxn>
                <a:cxn ang="0">
                  <a:pos x="1281" y="139"/>
                </a:cxn>
                <a:cxn ang="0">
                  <a:pos x="1216" y="145"/>
                </a:cxn>
                <a:cxn ang="0">
                  <a:pos x="1305" y="148"/>
                </a:cxn>
                <a:cxn ang="0">
                  <a:pos x="1260" y="69"/>
                </a:cxn>
                <a:cxn ang="0">
                  <a:pos x="1256" y="22"/>
                </a:cxn>
                <a:cxn ang="0">
                  <a:pos x="1301" y="6"/>
                </a:cxn>
                <a:cxn ang="0">
                  <a:pos x="1516" y="172"/>
                </a:cxn>
                <a:cxn ang="0">
                  <a:pos x="1431" y="26"/>
                </a:cxn>
                <a:cxn ang="0">
                  <a:pos x="1700" y="172"/>
                </a:cxn>
                <a:cxn ang="0">
                  <a:pos x="1565" y="3"/>
                </a:cxn>
                <a:cxn ang="0">
                  <a:pos x="1873" y="172"/>
                </a:cxn>
                <a:cxn ang="0">
                  <a:pos x="1781" y="109"/>
                </a:cxn>
                <a:cxn ang="0">
                  <a:pos x="2062" y="150"/>
                </a:cxn>
                <a:cxn ang="0">
                  <a:pos x="2024" y="7"/>
                </a:cxn>
                <a:cxn ang="0">
                  <a:pos x="2023" y="29"/>
                </a:cxn>
                <a:cxn ang="0">
                  <a:pos x="1996" y="151"/>
                </a:cxn>
                <a:cxn ang="0">
                  <a:pos x="2171" y="151"/>
                </a:cxn>
                <a:cxn ang="0">
                  <a:pos x="2241" y="24"/>
                </a:cxn>
                <a:cxn ang="0">
                  <a:pos x="2328" y="26"/>
                </a:cxn>
                <a:cxn ang="0">
                  <a:pos x="2465" y="172"/>
                </a:cxn>
                <a:cxn ang="0">
                  <a:pos x="2304" y="3"/>
                </a:cxn>
                <a:cxn ang="0">
                  <a:pos x="2556" y="172"/>
                </a:cxn>
                <a:cxn ang="0">
                  <a:pos x="2919" y="86"/>
                </a:cxn>
                <a:cxn ang="0">
                  <a:pos x="2780" y="3"/>
                </a:cxn>
                <a:cxn ang="0">
                  <a:pos x="2889" y="61"/>
                </a:cxn>
                <a:cxn ang="0">
                  <a:pos x="2804" y="24"/>
                </a:cxn>
                <a:cxn ang="0">
                  <a:pos x="3130" y="172"/>
                </a:cxn>
                <a:cxn ang="0">
                  <a:pos x="3045" y="26"/>
                </a:cxn>
                <a:cxn ang="0">
                  <a:pos x="3279" y="172"/>
                </a:cxn>
                <a:cxn ang="0">
                  <a:pos x="3210" y="3"/>
                </a:cxn>
                <a:cxn ang="0">
                  <a:pos x="3376" y="3"/>
                </a:cxn>
                <a:cxn ang="0">
                  <a:pos x="3591" y="172"/>
                </a:cxn>
                <a:cxn ang="0">
                  <a:pos x="3498" y="109"/>
                </a:cxn>
              </a:cxnLst>
              <a:rect l="0" t="0" r="r" b="b"/>
              <a:pathLst>
                <a:path w="3617" h="175">
                  <a:moveTo>
                    <a:pt x="0" y="172"/>
                  </a:moveTo>
                  <a:lnTo>
                    <a:pt x="94" y="172"/>
                  </a:lnTo>
                  <a:lnTo>
                    <a:pt x="94" y="151"/>
                  </a:lnTo>
                  <a:lnTo>
                    <a:pt x="24" y="151"/>
                  </a:lnTo>
                  <a:lnTo>
                    <a:pt x="24" y="95"/>
                  </a:lnTo>
                  <a:lnTo>
                    <a:pt x="88" y="95"/>
                  </a:lnTo>
                  <a:lnTo>
                    <a:pt x="88" y="74"/>
                  </a:lnTo>
                  <a:lnTo>
                    <a:pt x="24" y="74"/>
                  </a:lnTo>
                  <a:lnTo>
                    <a:pt x="24" y="24"/>
                  </a:lnTo>
                  <a:lnTo>
                    <a:pt x="94" y="24"/>
                  </a:lnTo>
                  <a:lnTo>
                    <a:pt x="94" y="3"/>
                  </a:lnTo>
                  <a:lnTo>
                    <a:pt x="0" y="3"/>
                  </a:lnTo>
                  <a:lnTo>
                    <a:pt x="0" y="172"/>
                  </a:lnTo>
                  <a:close/>
                  <a:moveTo>
                    <a:pt x="155" y="172"/>
                  </a:moveTo>
                  <a:lnTo>
                    <a:pt x="179" y="172"/>
                  </a:lnTo>
                  <a:lnTo>
                    <a:pt x="179" y="97"/>
                  </a:lnTo>
                  <a:lnTo>
                    <a:pt x="194" y="97"/>
                  </a:lnTo>
                  <a:cubicBezTo>
                    <a:pt x="197" y="97"/>
                    <a:pt x="200" y="97"/>
                    <a:pt x="203" y="97"/>
                  </a:cubicBezTo>
                  <a:cubicBezTo>
                    <a:pt x="205" y="97"/>
                    <a:pt x="208" y="98"/>
                    <a:pt x="210" y="99"/>
                  </a:cubicBezTo>
                  <a:cubicBezTo>
                    <a:pt x="212" y="100"/>
                    <a:pt x="214" y="102"/>
                    <a:pt x="216" y="104"/>
                  </a:cubicBezTo>
                  <a:cubicBezTo>
                    <a:pt x="218" y="106"/>
                    <a:pt x="220" y="109"/>
                    <a:pt x="222" y="113"/>
                  </a:cubicBezTo>
                  <a:lnTo>
                    <a:pt x="248" y="172"/>
                  </a:lnTo>
                  <a:lnTo>
                    <a:pt x="276" y="172"/>
                  </a:lnTo>
                  <a:lnTo>
                    <a:pt x="244" y="105"/>
                  </a:lnTo>
                  <a:cubicBezTo>
                    <a:pt x="242" y="101"/>
                    <a:pt x="240" y="98"/>
                    <a:pt x="239" y="96"/>
                  </a:cubicBezTo>
                  <a:cubicBezTo>
                    <a:pt x="237" y="94"/>
                    <a:pt x="235" y="92"/>
                    <a:pt x="234" y="91"/>
                  </a:cubicBezTo>
                  <a:cubicBezTo>
                    <a:pt x="232" y="90"/>
                    <a:pt x="230" y="89"/>
                    <a:pt x="227" y="88"/>
                  </a:cubicBezTo>
                  <a:lnTo>
                    <a:pt x="227" y="87"/>
                  </a:lnTo>
                  <a:cubicBezTo>
                    <a:pt x="234" y="86"/>
                    <a:pt x="240" y="84"/>
                    <a:pt x="245" y="80"/>
                  </a:cubicBezTo>
                  <a:cubicBezTo>
                    <a:pt x="250" y="77"/>
                    <a:pt x="254" y="72"/>
                    <a:pt x="257" y="67"/>
                  </a:cubicBezTo>
                  <a:cubicBezTo>
                    <a:pt x="260" y="62"/>
                    <a:pt x="262" y="56"/>
                    <a:pt x="262" y="49"/>
                  </a:cubicBezTo>
                  <a:cubicBezTo>
                    <a:pt x="262" y="41"/>
                    <a:pt x="261" y="34"/>
                    <a:pt x="258" y="28"/>
                  </a:cubicBezTo>
                  <a:cubicBezTo>
                    <a:pt x="256" y="23"/>
                    <a:pt x="253" y="19"/>
                    <a:pt x="249" y="15"/>
                  </a:cubicBezTo>
                  <a:cubicBezTo>
                    <a:pt x="244" y="12"/>
                    <a:pt x="239" y="9"/>
                    <a:pt x="234" y="8"/>
                  </a:cubicBezTo>
                  <a:cubicBezTo>
                    <a:pt x="228" y="6"/>
                    <a:pt x="222" y="5"/>
                    <a:pt x="216" y="4"/>
                  </a:cubicBezTo>
                  <a:cubicBezTo>
                    <a:pt x="210" y="3"/>
                    <a:pt x="203" y="3"/>
                    <a:pt x="196" y="3"/>
                  </a:cubicBezTo>
                  <a:lnTo>
                    <a:pt x="155" y="3"/>
                  </a:lnTo>
                  <a:lnTo>
                    <a:pt x="155" y="172"/>
                  </a:lnTo>
                  <a:close/>
                  <a:moveTo>
                    <a:pt x="179" y="24"/>
                  </a:moveTo>
                  <a:lnTo>
                    <a:pt x="203" y="24"/>
                  </a:lnTo>
                  <a:cubicBezTo>
                    <a:pt x="210" y="24"/>
                    <a:pt x="216" y="25"/>
                    <a:pt x="221" y="27"/>
                  </a:cubicBezTo>
                  <a:cubicBezTo>
                    <a:pt x="226" y="29"/>
                    <a:pt x="230" y="32"/>
                    <a:pt x="233" y="36"/>
                  </a:cubicBezTo>
                  <a:cubicBezTo>
                    <a:pt x="235" y="40"/>
                    <a:pt x="236" y="44"/>
                    <a:pt x="236" y="49"/>
                  </a:cubicBezTo>
                  <a:cubicBezTo>
                    <a:pt x="236" y="55"/>
                    <a:pt x="235" y="59"/>
                    <a:pt x="232" y="63"/>
                  </a:cubicBezTo>
                  <a:cubicBezTo>
                    <a:pt x="229" y="67"/>
                    <a:pt x="225" y="70"/>
                    <a:pt x="220" y="72"/>
                  </a:cubicBezTo>
                  <a:cubicBezTo>
                    <a:pt x="214" y="75"/>
                    <a:pt x="208" y="76"/>
                    <a:pt x="200" y="76"/>
                  </a:cubicBezTo>
                  <a:lnTo>
                    <a:pt x="179" y="76"/>
                  </a:lnTo>
                  <a:lnTo>
                    <a:pt x="179" y="24"/>
                  </a:lnTo>
                  <a:close/>
                  <a:moveTo>
                    <a:pt x="329" y="172"/>
                  </a:moveTo>
                  <a:lnTo>
                    <a:pt x="353" y="172"/>
                  </a:lnTo>
                  <a:lnTo>
                    <a:pt x="353" y="95"/>
                  </a:lnTo>
                  <a:lnTo>
                    <a:pt x="434" y="95"/>
                  </a:lnTo>
                  <a:lnTo>
                    <a:pt x="434" y="172"/>
                  </a:lnTo>
                  <a:lnTo>
                    <a:pt x="458" y="172"/>
                  </a:lnTo>
                  <a:lnTo>
                    <a:pt x="458" y="3"/>
                  </a:lnTo>
                  <a:lnTo>
                    <a:pt x="434" y="3"/>
                  </a:lnTo>
                  <a:lnTo>
                    <a:pt x="434" y="74"/>
                  </a:lnTo>
                  <a:lnTo>
                    <a:pt x="353" y="74"/>
                  </a:lnTo>
                  <a:lnTo>
                    <a:pt x="353" y="3"/>
                  </a:lnTo>
                  <a:lnTo>
                    <a:pt x="329" y="3"/>
                  </a:lnTo>
                  <a:lnTo>
                    <a:pt x="329" y="172"/>
                  </a:lnTo>
                  <a:close/>
                  <a:moveTo>
                    <a:pt x="665" y="3"/>
                  </a:moveTo>
                  <a:lnTo>
                    <a:pt x="639" y="3"/>
                  </a:lnTo>
                  <a:lnTo>
                    <a:pt x="586" y="151"/>
                  </a:lnTo>
                  <a:lnTo>
                    <a:pt x="585" y="151"/>
                  </a:lnTo>
                  <a:lnTo>
                    <a:pt x="533" y="3"/>
                  </a:lnTo>
                  <a:lnTo>
                    <a:pt x="506" y="3"/>
                  </a:lnTo>
                  <a:lnTo>
                    <a:pt x="570" y="172"/>
                  </a:lnTo>
                  <a:lnTo>
                    <a:pt x="600" y="172"/>
                  </a:lnTo>
                  <a:lnTo>
                    <a:pt x="665" y="3"/>
                  </a:lnTo>
                  <a:close/>
                  <a:moveTo>
                    <a:pt x="712" y="172"/>
                  </a:moveTo>
                  <a:lnTo>
                    <a:pt x="807" y="172"/>
                  </a:lnTo>
                  <a:lnTo>
                    <a:pt x="807" y="151"/>
                  </a:lnTo>
                  <a:lnTo>
                    <a:pt x="737" y="151"/>
                  </a:lnTo>
                  <a:lnTo>
                    <a:pt x="737" y="95"/>
                  </a:lnTo>
                  <a:lnTo>
                    <a:pt x="801" y="95"/>
                  </a:lnTo>
                  <a:lnTo>
                    <a:pt x="801" y="74"/>
                  </a:lnTo>
                  <a:lnTo>
                    <a:pt x="737" y="74"/>
                  </a:lnTo>
                  <a:lnTo>
                    <a:pt x="737" y="24"/>
                  </a:lnTo>
                  <a:lnTo>
                    <a:pt x="807" y="24"/>
                  </a:lnTo>
                  <a:lnTo>
                    <a:pt x="807" y="3"/>
                  </a:lnTo>
                  <a:lnTo>
                    <a:pt x="712" y="3"/>
                  </a:lnTo>
                  <a:lnTo>
                    <a:pt x="712" y="172"/>
                  </a:lnTo>
                  <a:close/>
                  <a:moveTo>
                    <a:pt x="868" y="172"/>
                  </a:moveTo>
                  <a:lnTo>
                    <a:pt x="892" y="172"/>
                  </a:lnTo>
                  <a:lnTo>
                    <a:pt x="892" y="97"/>
                  </a:lnTo>
                  <a:lnTo>
                    <a:pt x="907" y="97"/>
                  </a:lnTo>
                  <a:cubicBezTo>
                    <a:pt x="910" y="97"/>
                    <a:pt x="913" y="97"/>
                    <a:pt x="915" y="97"/>
                  </a:cubicBezTo>
                  <a:cubicBezTo>
                    <a:pt x="918" y="97"/>
                    <a:pt x="921" y="98"/>
                    <a:pt x="923" y="99"/>
                  </a:cubicBezTo>
                  <a:cubicBezTo>
                    <a:pt x="925" y="100"/>
                    <a:pt x="927" y="102"/>
                    <a:pt x="929" y="104"/>
                  </a:cubicBezTo>
                  <a:cubicBezTo>
                    <a:pt x="931" y="106"/>
                    <a:pt x="933" y="109"/>
                    <a:pt x="935" y="113"/>
                  </a:cubicBezTo>
                  <a:lnTo>
                    <a:pt x="961" y="172"/>
                  </a:lnTo>
                  <a:lnTo>
                    <a:pt x="988" y="172"/>
                  </a:lnTo>
                  <a:lnTo>
                    <a:pt x="956" y="105"/>
                  </a:lnTo>
                  <a:cubicBezTo>
                    <a:pt x="955" y="101"/>
                    <a:pt x="953" y="98"/>
                    <a:pt x="951" y="96"/>
                  </a:cubicBezTo>
                  <a:cubicBezTo>
                    <a:pt x="950" y="94"/>
                    <a:pt x="948" y="92"/>
                    <a:pt x="946" y="91"/>
                  </a:cubicBezTo>
                  <a:cubicBezTo>
                    <a:pt x="945" y="90"/>
                    <a:pt x="942" y="89"/>
                    <a:pt x="940" y="88"/>
                  </a:cubicBezTo>
                  <a:lnTo>
                    <a:pt x="940" y="87"/>
                  </a:lnTo>
                  <a:cubicBezTo>
                    <a:pt x="947" y="86"/>
                    <a:pt x="952" y="84"/>
                    <a:pt x="958" y="80"/>
                  </a:cubicBezTo>
                  <a:cubicBezTo>
                    <a:pt x="963" y="77"/>
                    <a:pt x="967" y="72"/>
                    <a:pt x="970" y="67"/>
                  </a:cubicBezTo>
                  <a:cubicBezTo>
                    <a:pt x="973" y="62"/>
                    <a:pt x="975" y="56"/>
                    <a:pt x="975" y="49"/>
                  </a:cubicBezTo>
                  <a:cubicBezTo>
                    <a:pt x="975" y="41"/>
                    <a:pt x="974" y="34"/>
                    <a:pt x="971" y="28"/>
                  </a:cubicBezTo>
                  <a:cubicBezTo>
                    <a:pt x="969" y="23"/>
                    <a:pt x="966" y="19"/>
                    <a:pt x="961" y="15"/>
                  </a:cubicBezTo>
                  <a:cubicBezTo>
                    <a:pt x="957" y="12"/>
                    <a:pt x="952" y="9"/>
                    <a:pt x="947" y="8"/>
                  </a:cubicBezTo>
                  <a:cubicBezTo>
                    <a:pt x="941" y="6"/>
                    <a:pt x="935" y="5"/>
                    <a:pt x="929" y="4"/>
                  </a:cubicBezTo>
                  <a:cubicBezTo>
                    <a:pt x="923" y="3"/>
                    <a:pt x="916" y="3"/>
                    <a:pt x="909" y="3"/>
                  </a:cubicBezTo>
                  <a:lnTo>
                    <a:pt x="868" y="3"/>
                  </a:lnTo>
                  <a:lnTo>
                    <a:pt x="868" y="172"/>
                  </a:lnTo>
                  <a:close/>
                  <a:moveTo>
                    <a:pt x="892" y="24"/>
                  </a:moveTo>
                  <a:lnTo>
                    <a:pt x="915" y="24"/>
                  </a:lnTo>
                  <a:cubicBezTo>
                    <a:pt x="923" y="24"/>
                    <a:pt x="929" y="25"/>
                    <a:pt x="934" y="27"/>
                  </a:cubicBezTo>
                  <a:cubicBezTo>
                    <a:pt x="939" y="29"/>
                    <a:pt x="943" y="32"/>
                    <a:pt x="945" y="36"/>
                  </a:cubicBezTo>
                  <a:cubicBezTo>
                    <a:pt x="948" y="40"/>
                    <a:pt x="949" y="44"/>
                    <a:pt x="949" y="49"/>
                  </a:cubicBezTo>
                  <a:cubicBezTo>
                    <a:pt x="949" y="55"/>
                    <a:pt x="948" y="59"/>
                    <a:pt x="945" y="63"/>
                  </a:cubicBezTo>
                  <a:cubicBezTo>
                    <a:pt x="942" y="67"/>
                    <a:pt x="938" y="70"/>
                    <a:pt x="932" y="72"/>
                  </a:cubicBezTo>
                  <a:cubicBezTo>
                    <a:pt x="927" y="75"/>
                    <a:pt x="920" y="76"/>
                    <a:pt x="913" y="76"/>
                  </a:cubicBezTo>
                  <a:lnTo>
                    <a:pt x="892" y="76"/>
                  </a:lnTo>
                  <a:lnTo>
                    <a:pt x="892" y="24"/>
                  </a:lnTo>
                  <a:close/>
                  <a:moveTo>
                    <a:pt x="1175" y="3"/>
                  </a:moveTo>
                  <a:lnTo>
                    <a:pt x="1149" y="3"/>
                  </a:lnTo>
                  <a:lnTo>
                    <a:pt x="1096" y="151"/>
                  </a:lnTo>
                  <a:lnTo>
                    <a:pt x="1095" y="151"/>
                  </a:lnTo>
                  <a:lnTo>
                    <a:pt x="1043" y="3"/>
                  </a:lnTo>
                  <a:lnTo>
                    <a:pt x="1016" y="3"/>
                  </a:lnTo>
                  <a:lnTo>
                    <a:pt x="1080" y="172"/>
                  </a:lnTo>
                  <a:lnTo>
                    <a:pt x="1110" y="172"/>
                  </a:lnTo>
                  <a:lnTo>
                    <a:pt x="1175" y="3"/>
                  </a:lnTo>
                  <a:close/>
                  <a:moveTo>
                    <a:pt x="1301" y="6"/>
                  </a:moveTo>
                  <a:cubicBezTo>
                    <a:pt x="1298" y="5"/>
                    <a:pt x="1294" y="4"/>
                    <a:pt x="1289" y="3"/>
                  </a:cubicBezTo>
                  <a:cubicBezTo>
                    <a:pt x="1285" y="2"/>
                    <a:pt x="1281" y="1"/>
                    <a:pt x="1277" y="1"/>
                  </a:cubicBezTo>
                  <a:cubicBezTo>
                    <a:pt x="1273" y="0"/>
                    <a:pt x="1269" y="0"/>
                    <a:pt x="1265" y="0"/>
                  </a:cubicBezTo>
                  <a:cubicBezTo>
                    <a:pt x="1258" y="0"/>
                    <a:pt x="1251" y="1"/>
                    <a:pt x="1244" y="3"/>
                  </a:cubicBezTo>
                  <a:cubicBezTo>
                    <a:pt x="1238" y="5"/>
                    <a:pt x="1232" y="8"/>
                    <a:pt x="1227" y="12"/>
                  </a:cubicBezTo>
                  <a:cubicBezTo>
                    <a:pt x="1222" y="16"/>
                    <a:pt x="1218" y="21"/>
                    <a:pt x="1215" y="26"/>
                  </a:cubicBezTo>
                  <a:cubicBezTo>
                    <a:pt x="1213" y="32"/>
                    <a:pt x="1211" y="39"/>
                    <a:pt x="1211" y="46"/>
                  </a:cubicBezTo>
                  <a:cubicBezTo>
                    <a:pt x="1211" y="53"/>
                    <a:pt x="1212" y="58"/>
                    <a:pt x="1214" y="63"/>
                  </a:cubicBezTo>
                  <a:cubicBezTo>
                    <a:pt x="1216" y="68"/>
                    <a:pt x="1219" y="72"/>
                    <a:pt x="1223" y="75"/>
                  </a:cubicBezTo>
                  <a:cubicBezTo>
                    <a:pt x="1226" y="79"/>
                    <a:pt x="1230" y="82"/>
                    <a:pt x="1234" y="85"/>
                  </a:cubicBezTo>
                  <a:cubicBezTo>
                    <a:pt x="1238" y="87"/>
                    <a:pt x="1243" y="89"/>
                    <a:pt x="1247" y="92"/>
                  </a:cubicBezTo>
                  <a:cubicBezTo>
                    <a:pt x="1252" y="94"/>
                    <a:pt x="1257" y="96"/>
                    <a:pt x="1261" y="98"/>
                  </a:cubicBezTo>
                  <a:cubicBezTo>
                    <a:pt x="1265" y="100"/>
                    <a:pt x="1269" y="102"/>
                    <a:pt x="1272" y="105"/>
                  </a:cubicBezTo>
                  <a:cubicBezTo>
                    <a:pt x="1276" y="107"/>
                    <a:pt x="1279" y="110"/>
                    <a:pt x="1281" y="114"/>
                  </a:cubicBezTo>
                  <a:cubicBezTo>
                    <a:pt x="1283" y="117"/>
                    <a:pt x="1284" y="121"/>
                    <a:pt x="1284" y="126"/>
                  </a:cubicBezTo>
                  <a:cubicBezTo>
                    <a:pt x="1284" y="131"/>
                    <a:pt x="1283" y="135"/>
                    <a:pt x="1281" y="139"/>
                  </a:cubicBezTo>
                  <a:cubicBezTo>
                    <a:pt x="1278" y="142"/>
                    <a:pt x="1276" y="145"/>
                    <a:pt x="1272" y="147"/>
                  </a:cubicBezTo>
                  <a:cubicBezTo>
                    <a:pt x="1269" y="149"/>
                    <a:pt x="1265" y="151"/>
                    <a:pt x="1262" y="152"/>
                  </a:cubicBezTo>
                  <a:cubicBezTo>
                    <a:pt x="1258" y="153"/>
                    <a:pt x="1254" y="154"/>
                    <a:pt x="1251" y="154"/>
                  </a:cubicBezTo>
                  <a:cubicBezTo>
                    <a:pt x="1246" y="153"/>
                    <a:pt x="1242" y="153"/>
                    <a:pt x="1238" y="152"/>
                  </a:cubicBezTo>
                  <a:cubicBezTo>
                    <a:pt x="1234" y="151"/>
                    <a:pt x="1229" y="150"/>
                    <a:pt x="1226" y="149"/>
                  </a:cubicBezTo>
                  <a:cubicBezTo>
                    <a:pt x="1222" y="148"/>
                    <a:pt x="1218" y="146"/>
                    <a:pt x="1216" y="145"/>
                  </a:cubicBezTo>
                  <a:lnTo>
                    <a:pt x="1213" y="168"/>
                  </a:lnTo>
                  <a:cubicBezTo>
                    <a:pt x="1219" y="170"/>
                    <a:pt x="1224" y="171"/>
                    <a:pt x="1230" y="173"/>
                  </a:cubicBezTo>
                  <a:cubicBezTo>
                    <a:pt x="1236" y="174"/>
                    <a:pt x="1242" y="175"/>
                    <a:pt x="1248" y="175"/>
                  </a:cubicBezTo>
                  <a:cubicBezTo>
                    <a:pt x="1256" y="175"/>
                    <a:pt x="1264" y="174"/>
                    <a:pt x="1272" y="172"/>
                  </a:cubicBezTo>
                  <a:cubicBezTo>
                    <a:pt x="1279" y="170"/>
                    <a:pt x="1286" y="167"/>
                    <a:pt x="1291" y="163"/>
                  </a:cubicBezTo>
                  <a:cubicBezTo>
                    <a:pt x="1297" y="159"/>
                    <a:pt x="1301" y="154"/>
                    <a:pt x="1305" y="148"/>
                  </a:cubicBezTo>
                  <a:cubicBezTo>
                    <a:pt x="1308" y="141"/>
                    <a:pt x="1309" y="133"/>
                    <a:pt x="1309" y="124"/>
                  </a:cubicBezTo>
                  <a:cubicBezTo>
                    <a:pt x="1309" y="118"/>
                    <a:pt x="1308" y="112"/>
                    <a:pt x="1306" y="106"/>
                  </a:cubicBezTo>
                  <a:cubicBezTo>
                    <a:pt x="1304" y="101"/>
                    <a:pt x="1301" y="97"/>
                    <a:pt x="1298" y="93"/>
                  </a:cubicBezTo>
                  <a:cubicBezTo>
                    <a:pt x="1295" y="89"/>
                    <a:pt x="1291" y="86"/>
                    <a:pt x="1286" y="83"/>
                  </a:cubicBezTo>
                  <a:cubicBezTo>
                    <a:pt x="1282" y="80"/>
                    <a:pt x="1278" y="78"/>
                    <a:pt x="1273" y="76"/>
                  </a:cubicBezTo>
                  <a:cubicBezTo>
                    <a:pt x="1269" y="73"/>
                    <a:pt x="1264" y="71"/>
                    <a:pt x="1260" y="69"/>
                  </a:cubicBezTo>
                  <a:cubicBezTo>
                    <a:pt x="1255" y="67"/>
                    <a:pt x="1252" y="65"/>
                    <a:pt x="1248" y="62"/>
                  </a:cubicBezTo>
                  <a:cubicBezTo>
                    <a:pt x="1245" y="60"/>
                    <a:pt x="1242" y="57"/>
                    <a:pt x="1240" y="54"/>
                  </a:cubicBezTo>
                  <a:cubicBezTo>
                    <a:pt x="1238" y="51"/>
                    <a:pt x="1237" y="48"/>
                    <a:pt x="1237" y="44"/>
                  </a:cubicBezTo>
                  <a:cubicBezTo>
                    <a:pt x="1237" y="40"/>
                    <a:pt x="1238" y="36"/>
                    <a:pt x="1240" y="33"/>
                  </a:cubicBezTo>
                  <a:cubicBezTo>
                    <a:pt x="1241" y="30"/>
                    <a:pt x="1244" y="28"/>
                    <a:pt x="1247" y="26"/>
                  </a:cubicBezTo>
                  <a:cubicBezTo>
                    <a:pt x="1249" y="24"/>
                    <a:pt x="1253" y="23"/>
                    <a:pt x="1256" y="22"/>
                  </a:cubicBezTo>
                  <a:cubicBezTo>
                    <a:pt x="1259" y="22"/>
                    <a:pt x="1263" y="21"/>
                    <a:pt x="1266" y="21"/>
                  </a:cubicBezTo>
                  <a:cubicBezTo>
                    <a:pt x="1269" y="21"/>
                    <a:pt x="1272" y="22"/>
                    <a:pt x="1275" y="22"/>
                  </a:cubicBezTo>
                  <a:cubicBezTo>
                    <a:pt x="1277" y="22"/>
                    <a:pt x="1280" y="23"/>
                    <a:pt x="1282" y="23"/>
                  </a:cubicBezTo>
                  <a:cubicBezTo>
                    <a:pt x="1285" y="24"/>
                    <a:pt x="1287" y="24"/>
                    <a:pt x="1290" y="25"/>
                  </a:cubicBezTo>
                  <a:cubicBezTo>
                    <a:pt x="1292" y="26"/>
                    <a:pt x="1295" y="27"/>
                    <a:pt x="1298" y="28"/>
                  </a:cubicBezTo>
                  <a:lnTo>
                    <a:pt x="1301" y="6"/>
                  </a:lnTo>
                  <a:close/>
                  <a:moveTo>
                    <a:pt x="1347" y="172"/>
                  </a:moveTo>
                  <a:lnTo>
                    <a:pt x="1373" y="172"/>
                  </a:lnTo>
                  <a:lnTo>
                    <a:pt x="1390" y="129"/>
                  </a:lnTo>
                  <a:lnTo>
                    <a:pt x="1473" y="129"/>
                  </a:lnTo>
                  <a:lnTo>
                    <a:pt x="1490" y="172"/>
                  </a:lnTo>
                  <a:lnTo>
                    <a:pt x="1516" y="172"/>
                  </a:lnTo>
                  <a:lnTo>
                    <a:pt x="1445" y="3"/>
                  </a:lnTo>
                  <a:lnTo>
                    <a:pt x="1419" y="3"/>
                  </a:lnTo>
                  <a:lnTo>
                    <a:pt x="1347" y="172"/>
                  </a:lnTo>
                  <a:close/>
                  <a:moveTo>
                    <a:pt x="1465" y="109"/>
                  </a:moveTo>
                  <a:lnTo>
                    <a:pt x="1398" y="109"/>
                  </a:lnTo>
                  <a:lnTo>
                    <a:pt x="1431" y="26"/>
                  </a:lnTo>
                  <a:lnTo>
                    <a:pt x="1465" y="109"/>
                  </a:lnTo>
                  <a:close/>
                  <a:moveTo>
                    <a:pt x="1565" y="172"/>
                  </a:moveTo>
                  <a:lnTo>
                    <a:pt x="1590" y="172"/>
                  </a:lnTo>
                  <a:lnTo>
                    <a:pt x="1590" y="89"/>
                  </a:lnTo>
                  <a:lnTo>
                    <a:pt x="1665" y="172"/>
                  </a:lnTo>
                  <a:lnTo>
                    <a:pt x="1700" y="172"/>
                  </a:lnTo>
                  <a:lnTo>
                    <a:pt x="1615" y="83"/>
                  </a:lnTo>
                  <a:lnTo>
                    <a:pt x="1694" y="3"/>
                  </a:lnTo>
                  <a:lnTo>
                    <a:pt x="1662" y="3"/>
                  </a:lnTo>
                  <a:lnTo>
                    <a:pt x="1590" y="77"/>
                  </a:lnTo>
                  <a:lnTo>
                    <a:pt x="1590" y="3"/>
                  </a:lnTo>
                  <a:lnTo>
                    <a:pt x="1565" y="3"/>
                  </a:lnTo>
                  <a:lnTo>
                    <a:pt x="1565" y="172"/>
                  </a:lnTo>
                  <a:close/>
                  <a:moveTo>
                    <a:pt x="1731" y="172"/>
                  </a:moveTo>
                  <a:lnTo>
                    <a:pt x="1756" y="172"/>
                  </a:lnTo>
                  <a:lnTo>
                    <a:pt x="1773" y="129"/>
                  </a:lnTo>
                  <a:lnTo>
                    <a:pt x="1856" y="129"/>
                  </a:lnTo>
                  <a:lnTo>
                    <a:pt x="1873" y="172"/>
                  </a:lnTo>
                  <a:lnTo>
                    <a:pt x="1899" y="172"/>
                  </a:lnTo>
                  <a:lnTo>
                    <a:pt x="1828" y="3"/>
                  </a:lnTo>
                  <a:lnTo>
                    <a:pt x="1803" y="3"/>
                  </a:lnTo>
                  <a:lnTo>
                    <a:pt x="1731" y="172"/>
                  </a:lnTo>
                  <a:close/>
                  <a:moveTo>
                    <a:pt x="1848" y="109"/>
                  </a:moveTo>
                  <a:lnTo>
                    <a:pt x="1781" y="109"/>
                  </a:lnTo>
                  <a:lnTo>
                    <a:pt x="1814" y="26"/>
                  </a:lnTo>
                  <a:lnTo>
                    <a:pt x="1848" y="109"/>
                  </a:lnTo>
                  <a:close/>
                  <a:moveTo>
                    <a:pt x="1946" y="172"/>
                  </a:moveTo>
                  <a:lnTo>
                    <a:pt x="1996" y="172"/>
                  </a:lnTo>
                  <a:cubicBezTo>
                    <a:pt x="2010" y="172"/>
                    <a:pt x="2022" y="170"/>
                    <a:pt x="2033" y="166"/>
                  </a:cubicBezTo>
                  <a:cubicBezTo>
                    <a:pt x="2044" y="163"/>
                    <a:pt x="2054" y="157"/>
                    <a:pt x="2062" y="150"/>
                  </a:cubicBezTo>
                  <a:cubicBezTo>
                    <a:pt x="2069" y="143"/>
                    <a:pt x="2075" y="134"/>
                    <a:pt x="2080" y="123"/>
                  </a:cubicBezTo>
                  <a:cubicBezTo>
                    <a:pt x="2084" y="113"/>
                    <a:pt x="2086" y="100"/>
                    <a:pt x="2086" y="86"/>
                  </a:cubicBezTo>
                  <a:cubicBezTo>
                    <a:pt x="2086" y="76"/>
                    <a:pt x="2084" y="66"/>
                    <a:pt x="2081" y="57"/>
                  </a:cubicBezTo>
                  <a:cubicBezTo>
                    <a:pt x="2078" y="49"/>
                    <a:pt x="2074" y="41"/>
                    <a:pt x="2069" y="34"/>
                  </a:cubicBezTo>
                  <a:cubicBezTo>
                    <a:pt x="2063" y="28"/>
                    <a:pt x="2057" y="22"/>
                    <a:pt x="2049" y="17"/>
                  </a:cubicBezTo>
                  <a:cubicBezTo>
                    <a:pt x="2042" y="13"/>
                    <a:pt x="2033" y="9"/>
                    <a:pt x="2024" y="7"/>
                  </a:cubicBezTo>
                  <a:cubicBezTo>
                    <a:pt x="2015" y="4"/>
                    <a:pt x="2006" y="3"/>
                    <a:pt x="1996" y="3"/>
                  </a:cubicBezTo>
                  <a:lnTo>
                    <a:pt x="1946" y="3"/>
                  </a:lnTo>
                  <a:lnTo>
                    <a:pt x="1946" y="172"/>
                  </a:lnTo>
                  <a:close/>
                  <a:moveTo>
                    <a:pt x="1970" y="24"/>
                  </a:moveTo>
                  <a:lnTo>
                    <a:pt x="1998" y="24"/>
                  </a:lnTo>
                  <a:cubicBezTo>
                    <a:pt x="2007" y="24"/>
                    <a:pt x="2015" y="26"/>
                    <a:pt x="2023" y="29"/>
                  </a:cubicBezTo>
                  <a:cubicBezTo>
                    <a:pt x="2030" y="31"/>
                    <a:pt x="2037" y="36"/>
                    <a:pt x="2042" y="41"/>
                  </a:cubicBezTo>
                  <a:cubicBezTo>
                    <a:pt x="2048" y="46"/>
                    <a:pt x="2052" y="53"/>
                    <a:pt x="2055" y="61"/>
                  </a:cubicBezTo>
                  <a:cubicBezTo>
                    <a:pt x="2059" y="68"/>
                    <a:pt x="2060" y="77"/>
                    <a:pt x="2060" y="87"/>
                  </a:cubicBezTo>
                  <a:cubicBezTo>
                    <a:pt x="2060" y="101"/>
                    <a:pt x="2058" y="113"/>
                    <a:pt x="2053" y="123"/>
                  </a:cubicBezTo>
                  <a:cubicBezTo>
                    <a:pt x="2048" y="132"/>
                    <a:pt x="2040" y="139"/>
                    <a:pt x="2031" y="144"/>
                  </a:cubicBezTo>
                  <a:cubicBezTo>
                    <a:pt x="2021" y="148"/>
                    <a:pt x="2009" y="151"/>
                    <a:pt x="1996" y="151"/>
                  </a:cubicBezTo>
                  <a:lnTo>
                    <a:pt x="1970" y="151"/>
                  </a:lnTo>
                  <a:lnTo>
                    <a:pt x="1970" y="24"/>
                  </a:lnTo>
                  <a:close/>
                  <a:moveTo>
                    <a:pt x="2147" y="172"/>
                  </a:moveTo>
                  <a:lnTo>
                    <a:pt x="2241" y="172"/>
                  </a:lnTo>
                  <a:lnTo>
                    <a:pt x="2241" y="151"/>
                  </a:lnTo>
                  <a:lnTo>
                    <a:pt x="2171" y="151"/>
                  </a:lnTo>
                  <a:lnTo>
                    <a:pt x="2171" y="95"/>
                  </a:lnTo>
                  <a:lnTo>
                    <a:pt x="2235" y="95"/>
                  </a:lnTo>
                  <a:lnTo>
                    <a:pt x="2235" y="74"/>
                  </a:lnTo>
                  <a:lnTo>
                    <a:pt x="2171" y="74"/>
                  </a:lnTo>
                  <a:lnTo>
                    <a:pt x="2171" y="24"/>
                  </a:lnTo>
                  <a:lnTo>
                    <a:pt x="2241" y="24"/>
                  </a:lnTo>
                  <a:lnTo>
                    <a:pt x="2241" y="3"/>
                  </a:lnTo>
                  <a:lnTo>
                    <a:pt x="2147" y="3"/>
                  </a:lnTo>
                  <a:lnTo>
                    <a:pt x="2147" y="172"/>
                  </a:lnTo>
                  <a:close/>
                  <a:moveTo>
                    <a:pt x="2304" y="172"/>
                  </a:moveTo>
                  <a:lnTo>
                    <a:pt x="2328" y="172"/>
                  </a:lnTo>
                  <a:lnTo>
                    <a:pt x="2328" y="26"/>
                  </a:lnTo>
                  <a:lnTo>
                    <a:pt x="2329" y="26"/>
                  </a:lnTo>
                  <a:lnTo>
                    <a:pt x="2385" y="172"/>
                  </a:lnTo>
                  <a:lnTo>
                    <a:pt x="2408" y="172"/>
                  </a:lnTo>
                  <a:lnTo>
                    <a:pt x="2464" y="26"/>
                  </a:lnTo>
                  <a:lnTo>
                    <a:pt x="2465" y="26"/>
                  </a:lnTo>
                  <a:lnTo>
                    <a:pt x="2465" y="172"/>
                  </a:lnTo>
                  <a:lnTo>
                    <a:pt x="2489" y="172"/>
                  </a:lnTo>
                  <a:lnTo>
                    <a:pt x="2489" y="3"/>
                  </a:lnTo>
                  <a:lnTo>
                    <a:pt x="2449" y="3"/>
                  </a:lnTo>
                  <a:lnTo>
                    <a:pt x="2397" y="143"/>
                  </a:lnTo>
                  <a:lnTo>
                    <a:pt x="2344" y="3"/>
                  </a:lnTo>
                  <a:lnTo>
                    <a:pt x="2304" y="3"/>
                  </a:lnTo>
                  <a:lnTo>
                    <a:pt x="2304" y="172"/>
                  </a:lnTo>
                  <a:close/>
                  <a:moveTo>
                    <a:pt x="2556" y="172"/>
                  </a:moveTo>
                  <a:lnTo>
                    <a:pt x="2580" y="172"/>
                  </a:lnTo>
                  <a:lnTo>
                    <a:pt x="2580" y="3"/>
                  </a:lnTo>
                  <a:lnTo>
                    <a:pt x="2556" y="3"/>
                  </a:lnTo>
                  <a:lnTo>
                    <a:pt x="2556" y="172"/>
                  </a:lnTo>
                  <a:close/>
                  <a:moveTo>
                    <a:pt x="2780" y="172"/>
                  </a:moveTo>
                  <a:lnTo>
                    <a:pt x="2829" y="172"/>
                  </a:lnTo>
                  <a:cubicBezTo>
                    <a:pt x="2843" y="172"/>
                    <a:pt x="2856" y="170"/>
                    <a:pt x="2867" y="166"/>
                  </a:cubicBezTo>
                  <a:cubicBezTo>
                    <a:pt x="2878" y="163"/>
                    <a:pt x="2888" y="157"/>
                    <a:pt x="2895" y="150"/>
                  </a:cubicBezTo>
                  <a:cubicBezTo>
                    <a:pt x="2903" y="143"/>
                    <a:pt x="2909" y="134"/>
                    <a:pt x="2913" y="123"/>
                  </a:cubicBezTo>
                  <a:cubicBezTo>
                    <a:pt x="2917" y="113"/>
                    <a:pt x="2919" y="100"/>
                    <a:pt x="2919" y="86"/>
                  </a:cubicBezTo>
                  <a:cubicBezTo>
                    <a:pt x="2919" y="76"/>
                    <a:pt x="2918" y="66"/>
                    <a:pt x="2915" y="57"/>
                  </a:cubicBezTo>
                  <a:cubicBezTo>
                    <a:pt x="2912" y="49"/>
                    <a:pt x="2908" y="41"/>
                    <a:pt x="2902" y="34"/>
                  </a:cubicBezTo>
                  <a:cubicBezTo>
                    <a:pt x="2897" y="28"/>
                    <a:pt x="2890" y="22"/>
                    <a:pt x="2883" y="17"/>
                  </a:cubicBezTo>
                  <a:cubicBezTo>
                    <a:pt x="2875" y="13"/>
                    <a:pt x="2867" y="9"/>
                    <a:pt x="2858" y="7"/>
                  </a:cubicBezTo>
                  <a:cubicBezTo>
                    <a:pt x="2849" y="4"/>
                    <a:pt x="2840" y="3"/>
                    <a:pt x="2829" y="3"/>
                  </a:cubicBezTo>
                  <a:lnTo>
                    <a:pt x="2780" y="3"/>
                  </a:lnTo>
                  <a:lnTo>
                    <a:pt x="2780" y="172"/>
                  </a:lnTo>
                  <a:close/>
                  <a:moveTo>
                    <a:pt x="2804" y="24"/>
                  </a:moveTo>
                  <a:lnTo>
                    <a:pt x="2832" y="24"/>
                  </a:lnTo>
                  <a:cubicBezTo>
                    <a:pt x="2841" y="24"/>
                    <a:pt x="2849" y="26"/>
                    <a:pt x="2857" y="29"/>
                  </a:cubicBezTo>
                  <a:cubicBezTo>
                    <a:pt x="2864" y="31"/>
                    <a:pt x="2871" y="36"/>
                    <a:pt x="2876" y="41"/>
                  </a:cubicBezTo>
                  <a:cubicBezTo>
                    <a:pt x="2882" y="46"/>
                    <a:pt x="2886" y="53"/>
                    <a:pt x="2889" y="61"/>
                  </a:cubicBezTo>
                  <a:cubicBezTo>
                    <a:pt x="2892" y="68"/>
                    <a:pt x="2894" y="77"/>
                    <a:pt x="2894" y="87"/>
                  </a:cubicBezTo>
                  <a:cubicBezTo>
                    <a:pt x="2894" y="101"/>
                    <a:pt x="2891" y="113"/>
                    <a:pt x="2886" y="123"/>
                  </a:cubicBezTo>
                  <a:cubicBezTo>
                    <a:pt x="2881" y="132"/>
                    <a:pt x="2874" y="139"/>
                    <a:pt x="2864" y="144"/>
                  </a:cubicBezTo>
                  <a:cubicBezTo>
                    <a:pt x="2855" y="148"/>
                    <a:pt x="2843" y="151"/>
                    <a:pt x="2829" y="151"/>
                  </a:cubicBezTo>
                  <a:lnTo>
                    <a:pt x="2804" y="151"/>
                  </a:lnTo>
                  <a:lnTo>
                    <a:pt x="2804" y="24"/>
                  </a:lnTo>
                  <a:close/>
                  <a:moveTo>
                    <a:pt x="2961" y="172"/>
                  </a:moveTo>
                  <a:lnTo>
                    <a:pt x="2986" y="172"/>
                  </a:lnTo>
                  <a:lnTo>
                    <a:pt x="3003" y="129"/>
                  </a:lnTo>
                  <a:lnTo>
                    <a:pt x="3086" y="129"/>
                  </a:lnTo>
                  <a:lnTo>
                    <a:pt x="3103" y="172"/>
                  </a:lnTo>
                  <a:lnTo>
                    <a:pt x="3130" y="172"/>
                  </a:lnTo>
                  <a:lnTo>
                    <a:pt x="3058" y="3"/>
                  </a:lnTo>
                  <a:lnTo>
                    <a:pt x="3033" y="3"/>
                  </a:lnTo>
                  <a:lnTo>
                    <a:pt x="2961" y="172"/>
                  </a:lnTo>
                  <a:close/>
                  <a:moveTo>
                    <a:pt x="3078" y="109"/>
                  </a:moveTo>
                  <a:lnTo>
                    <a:pt x="3011" y="109"/>
                  </a:lnTo>
                  <a:lnTo>
                    <a:pt x="3045" y="26"/>
                  </a:lnTo>
                  <a:lnTo>
                    <a:pt x="3078" y="109"/>
                  </a:lnTo>
                  <a:close/>
                  <a:moveTo>
                    <a:pt x="3177" y="172"/>
                  </a:moveTo>
                  <a:lnTo>
                    <a:pt x="3202" y="172"/>
                  </a:lnTo>
                  <a:lnTo>
                    <a:pt x="3202" y="33"/>
                  </a:lnTo>
                  <a:lnTo>
                    <a:pt x="3202" y="33"/>
                  </a:lnTo>
                  <a:lnTo>
                    <a:pt x="3279" y="172"/>
                  </a:lnTo>
                  <a:lnTo>
                    <a:pt x="3309" y="172"/>
                  </a:lnTo>
                  <a:lnTo>
                    <a:pt x="3309" y="3"/>
                  </a:lnTo>
                  <a:lnTo>
                    <a:pt x="3285" y="3"/>
                  </a:lnTo>
                  <a:lnTo>
                    <a:pt x="3285" y="139"/>
                  </a:lnTo>
                  <a:lnTo>
                    <a:pt x="3285" y="139"/>
                  </a:lnTo>
                  <a:lnTo>
                    <a:pt x="3210" y="3"/>
                  </a:lnTo>
                  <a:lnTo>
                    <a:pt x="3177" y="3"/>
                  </a:lnTo>
                  <a:lnTo>
                    <a:pt x="3177" y="172"/>
                  </a:lnTo>
                  <a:close/>
                  <a:moveTo>
                    <a:pt x="3376" y="172"/>
                  </a:moveTo>
                  <a:lnTo>
                    <a:pt x="3400" y="172"/>
                  </a:lnTo>
                  <a:lnTo>
                    <a:pt x="3400" y="3"/>
                  </a:lnTo>
                  <a:lnTo>
                    <a:pt x="3376" y="3"/>
                  </a:lnTo>
                  <a:lnTo>
                    <a:pt x="3376" y="172"/>
                  </a:lnTo>
                  <a:close/>
                  <a:moveTo>
                    <a:pt x="3448" y="172"/>
                  </a:moveTo>
                  <a:lnTo>
                    <a:pt x="3474" y="172"/>
                  </a:lnTo>
                  <a:lnTo>
                    <a:pt x="3491" y="129"/>
                  </a:lnTo>
                  <a:lnTo>
                    <a:pt x="3573" y="129"/>
                  </a:lnTo>
                  <a:lnTo>
                    <a:pt x="3591" y="172"/>
                  </a:lnTo>
                  <a:lnTo>
                    <a:pt x="3617" y="172"/>
                  </a:lnTo>
                  <a:lnTo>
                    <a:pt x="3546" y="3"/>
                  </a:lnTo>
                  <a:lnTo>
                    <a:pt x="3520" y="3"/>
                  </a:lnTo>
                  <a:lnTo>
                    <a:pt x="3448" y="172"/>
                  </a:lnTo>
                  <a:close/>
                  <a:moveTo>
                    <a:pt x="3566" y="109"/>
                  </a:moveTo>
                  <a:lnTo>
                    <a:pt x="3498" y="109"/>
                  </a:lnTo>
                  <a:lnTo>
                    <a:pt x="3532" y="26"/>
                  </a:lnTo>
                  <a:lnTo>
                    <a:pt x="3566" y="109"/>
                  </a:lnTo>
                  <a:close/>
                </a:path>
              </a:pathLst>
            </a:custGeom>
            <a:solidFill>
              <a:srgbClr val="677680"/>
            </a:solidFill>
            <a:ln w="9525">
              <a:noFill/>
              <a:round/>
              <a:headEnd/>
              <a:tailEnd/>
            </a:ln>
          </p:spPr>
          <p:txBody>
            <a:bodyPr vert="horz" wrap="square" lIns="91440" tIns="45720" rIns="91440" bIns="45720" numCol="1" anchor="t" anchorCtr="0" compatLnSpc="1">
              <a:prstTxWarp prst="textNoShape">
                <a:avLst/>
              </a:prstTxWarp>
            </a:bodyPr>
            <a:lstStyle/>
            <a:p>
              <a:endParaRPr lang="da-DK"/>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rgbClr val="B92433"/>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b="1" kern="1200">
          <a:solidFill>
            <a:schemeClr val="tx1">
              <a:lumMod val="50000"/>
              <a:lumOff val="50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youtube.com/watch?v=avWVPaJFgFk"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www.youtube.com/watch?v=WzGhFmiB9G0"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755576" y="2492896"/>
            <a:ext cx="7772400" cy="1470025"/>
          </a:xfrm>
        </p:spPr>
        <p:txBody>
          <a:bodyPr>
            <a:normAutofit/>
          </a:bodyPr>
          <a:lstStyle/>
          <a:p>
            <a:r>
              <a:rPr lang="da-DK" dirty="0" smtClean="0"/>
              <a:t>Virksomheden </a:t>
            </a:r>
            <a:endParaRPr lang="da-DK" dirty="0"/>
          </a:p>
        </p:txBody>
      </p:sp>
      <p:sp>
        <p:nvSpPr>
          <p:cNvPr id="3" name="Undertitel 2"/>
          <p:cNvSpPr>
            <a:spLocks noGrp="1"/>
          </p:cNvSpPr>
          <p:nvPr>
            <p:ph type="subTitle" idx="1"/>
          </p:nvPr>
        </p:nvSpPr>
        <p:spPr>
          <a:xfrm>
            <a:off x="1483568" y="3548608"/>
            <a:ext cx="6400800" cy="1752600"/>
          </a:xfrm>
        </p:spPr>
        <p:txBody>
          <a:bodyPr>
            <a:normAutofit/>
          </a:bodyPr>
          <a:lstStyle/>
          <a:p>
            <a:endParaRPr lang="da-DK" sz="20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Strategisk overblik</a:t>
            </a:r>
            <a:endParaRPr lang="da-DK" dirty="0"/>
          </a:p>
        </p:txBody>
      </p:sp>
      <p:pic>
        <p:nvPicPr>
          <p:cNvPr id="4" name="Pladsholder til indhold 3"/>
          <p:cNvPicPr>
            <a:picLocks noGrp="1" noChangeAspect="1"/>
          </p:cNvPicPr>
          <p:nvPr>
            <p:ph idx="1"/>
          </p:nvPr>
        </p:nvPicPr>
        <p:blipFill rotWithShape="1">
          <a:blip r:embed="rId2"/>
          <a:srcRect l="22875" t="23682" r="21126" b="23780"/>
          <a:stretch/>
        </p:blipFill>
        <p:spPr>
          <a:xfrm>
            <a:off x="457200" y="1628800"/>
            <a:ext cx="8291264" cy="4145632"/>
          </a:xfrm>
          <a:prstGeom prst="rect">
            <a:avLst/>
          </a:prstGeom>
        </p:spPr>
      </p:pic>
    </p:spTree>
    <p:extLst>
      <p:ext uri="{BB962C8B-B14F-4D97-AF65-F5344CB8AC3E}">
        <p14:creationId xmlns:p14="http://schemas.microsoft.com/office/powerpoint/2010/main" val="2076691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Værdikæde – En basis organisation </a:t>
            </a:r>
            <a:endParaRPr lang="da-DK" dirty="0"/>
          </a:p>
        </p:txBody>
      </p:sp>
      <p:pic>
        <p:nvPicPr>
          <p:cNvPr id="4" name="Pladsholder til indhold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4933" y="1600200"/>
            <a:ext cx="7434134" cy="4525963"/>
          </a:xfrm>
        </p:spPr>
      </p:pic>
    </p:spTree>
    <p:extLst>
      <p:ext uri="{BB962C8B-B14F-4D97-AF65-F5344CB8AC3E}">
        <p14:creationId xmlns:p14="http://schemas.microsoft.com/office/powerpoint/2010/main" val="1483651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SWOT </a:t>
            </a:r>
            <a:endParaRPr lang="da-DK" dirty="0"/>
          </a:p>
        </p:txBody>
      </p:sp>
      <p:pic>
        <p:nvPicPr>
          <p:cNvPr id="4" name="Pladsholder til indhold 3"/>
          <p:cNvPicPr>
            <a:picLocks noGrp="1" noChangeAspect="1"/>
          </p:cNvPicPr>
          <p:nvPr>
            <p:ph idx="1"/>
          </p:nvPr>
        </p:nvPicPr>
        <p:blipFill rotWithShape="1">
          <a:blip r:embed="rId2"/>
          <a:srcRect l="1001" t="8907" r="49125"/>
          <a:stretch/>
        </p:blipFill>
        <p:spPr>
          <a:xfrm>
            <a:off x="683568" y="1268760"/>
            <a:ext cx="5544616" cy="5397141"/>
          </a:xfrm>
          <a:prstGeom prst="rect">
            <a:avLst/>
          </a:prstGeom>
        </p:spPr>
      </p:pic>
    </p:spTree>
    <p:extLst>
      <p:ext uri="{BB962C8B-B14F-4D97-AF65-F5344CB8AC3E}">
        <p14:creationId xmlns:p14="http://schemas.microsoft.com/office/powerpoint/2010/main" val="4237493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Projektorganisation </a:t>
            </a:r>
            <a:endParaRPr lang="da-DK" dirty="0"/>
          </a:p>
        </p:txBody>
      </p:sp>
      <p:pic>
        <p:nvPicPr>
          <p:cNvPr id="4" name="Picture 3" descr="Projektorganisation"/>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47412" y="1052736"/>
            <a:ext cx="7632848" cy="5931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703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Forretningsmodel vs. Forretningsplan</a:t>
            </a:r>
            <a:endParaRPr lang="da-DK" dirty="0"/>
          </a:p>
        </p:txBody>
      </p:sp>
      <p:sp>
        <p:nvSpPr>
          <p:cNvPr id="3" name="Pladsholder til indhold 2"/>
          <p:cNvSpPr>
            <a:spLocks noGrp="1"/>
          </p:cNvSpPr>
          <p:nvPr>
            <p:ph idx="1"/>
          </p:nvPr>
        </p:nvSpPr>
        <p:spPr/>
        <p:txBody>
          <a:bodyPr>
            <a:normAutofit fontScale="25000" lnSpcReduction="20000"/>
          </a:bodyPr>
          <a:lstStyle/>
          <a:p>
            <a:pPr marL="0" indent="0">
              <a:buNone/>
            </a:pPr>
            <a:r>
              <a:rPr lang="da-DK" sz="7000" dirty="0"/>
              <a:t>En forretningsmodel</a:t>
            </a:r>
          </a:p>
          <a:p>
            <a:r>
              <a:rPr lang="da-DK" sz="7000" dirty="0"/>
              <a:t> beskriver, hvordan en virksomhed skaber og leverer værdi, for hvem, og hvordan den gør det. </a:t>
            </a:r>
          </a:p>
          <a:p>
            <a:r>
              <a:rPr lang="da-DK" sz="7000" dirty="0"/>
              <a:t>forretningsmodellen viser indtægter samt omkostninger for virksomheden. </a:t>
            </a:r>
          </a:p>
          <a:p>
            <a:r>
              <a:rPr lang="da-DK" sz="7000" dirty="0"/>
              <a:t>Modellen kan løbende ændres og tilpasses, så den er i overensstemmelse med den ”virkelighed”, som hele tiden ændrer sig – fx nye kundesegmenter og konkurrenter</a:t>
            </a:r>
          </a:p>
          <a:p>
            <a:r>
              <a:rPr lang="da-DK" sz="7000" dirty="0"/>
              <a:t>forretningsmodellen et strategi- og styringsværktøj</a:t>
            </a:r>
          </a:p>
          <a:p>
            <a:pPr marL="0" indent="0">
              <a:buNone/>
            </a:pPr>
            <a:endParaRPr lang="da-DK" sz="7000" dirty="0"/>
          </a:p>
          <a:p>
            <a:pPr marL="0" indent="0">
              <a:buNone/>
            </a:pPr>
            <a:r>
              <a:rPr lang="da-DK" sz="7000" dirty="0"/>
              <a:t>En forretningsplan </a:t>
            </a:r>
          </a:p>
          <a:p>
            <a:r>
              <a:rPr lang="da-DK" sz="7000" dirty="0"/>
              <a:t>beskriver virksomhedens mål og de midler, der skal til for at gennemføre den planlagte udvikling, hvor forretningsmodellen typisk vil indgå som en del af forretningsplanen.</a:t>
            </a:r>
          </a:p>
          <a:p>
            <a:r>
              <a:rPr lang="da-DK" sz="7000" dirty="0"/>
              <a:t>Forretningsplanen indeholder elementer som beskrivelse af konkurrencesituationen og</a:t>
            </a:r>
          </a:p>
          <a:p>
            <a:pPr marL="0" indent="0">
              <a:buNone/>
            </a:pPr>
            <a:r>
              <a:rPr lang="da-DK" sz="7000" dirty="0"/>
              <a:t>    risikoanalyser og bruges for eksempel til at overbevise banker og investorer om tilførsel </a:t>
            </a:r>
          </a:p>
          <a:p>
            <a:pPr marL="0" indent="0">
              <a:buNone/>
            </a:pPr>
            <a:r>
              <a:rPr lang="da-DK" sz="7000" dirty="0"/>
              <a:t>    af kapital. </a:t>
            </a:r>
          </a:p>
          <a:p>
            <a:r>
              <a:rPr lang="da-DK" sz="7000" dirty="0"/>
              <a:t>forretningsplanen er en konkret og velbeskrevet plan for virksomhedens mål og planen for eksekvering af disse.</a:t>
            </a:r>
          </a:p>
          <a:p>
            <a:endParaRPr lang="da-DK" dirty="0"/>
          </a:p>
        </p:txBody>
      </p:sp>
    </p:spTree>
    <p:extLst>
      <p:ext uri="{BB962C8B-B14F-4D97-AF65-F5344CB8AC3E}">
        <p14:creationId xmlns:p14="http://schemas.microsoft.com/office/powerpoint/2010/main" val="2049407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b="0" dirty="0"/>
              <a:t>Forretningsmodel – en definition</a:t>
            </a:r>
            <a:endParaRPr lang="da-DK" dirty="0"/>
          </a:p>
        </p:txBody>
      </p:sp>
      <p:sp>
        <p:nvSpPr>
          <p:cNvPr id="3" name="Pladsholder til indhold 2"/>
          <p:cNvSpPr>
            <a:spLocks noGrp="1"/>
          </p:cNvSpPr>
          <p:nvPr>
            <p:ph idx="1"/>
          </p:nvPr>
        </p:nvSpPr>
        <p:spPr/>
        <p:txBody>
          <a:bodyPr>
            <a:normAutofit fontScale="85000" lnSpcReduction="10000"/>
          </a:bodyPr>
          <a:lstStyle/>
          <a:p>
            <a:pPr marL="0" indent="0">
              <a:buNone/>
            </a:pPr>
            <a:r>
              <a:rPr lang="da-DK" b="0" dirty="0"/>
              <a:t>En forretningsmodel er et strategisk værktøj, der bruges til</a:t>
            </a:r>
          </a:p>
          <a:p>
            <a:r>
              <a:rPr lang="da-DK" b="0" dirty="0"/>
              <a:t>at kortlægge, hvem virksomhedens </a:t>
            </a:r>
            <a:r>
              <a:rPr lang="da-DK" dirty="0"/>
              <a:t>kunder </a:t>
            </a:r>
            <a:r>
              <a:rPr lang="da-DK" b="0" dirty="0"/>
              <a:t>er, hvilken </a:t>
            </a:r>
            <a:r>
              <a:rPr lang="da-DK" dirty="0" smtClean="0"/>
              <a:t>værdi</a:t>
            </a:r>
            <a:r>
              <a:rPr lang="da-DK" b="0" dirty="0" smtClean="0"/>
              <a:t>virksomheden </a:t>
            </a:r>
            <a:r>
              <a:rPr lang="da-DK" b="0" dirty="0"/>
              <a:t>tilbyder kunden, og igennem hvilke </a:t>
            </a:r>
            <a:r>
              <a:rPr lang="da-DK" dirty="0" smtClean="0"/>
              <a:t>kanaler relationen </a:t>
            </a:r>
            <a:r>
              <a:rPr lang="da-DK" b="0" dirty="0"/>
              <a:t>til kunden skabes.</a:t>
            </a:r>
          </a:p>
          <a:p>
            <a:r>
              <a:rPr lang="da-DK" b="0" dirty="0"/>
              <a:t>Forretningsmodellen kortlægger hvilke </a:t>
            </a:r>
            <a:r>
              <a:rPr lang="da-DK" dirty="0" smtClean="0"/>
              <a:t>aktiviteter</a:t>
            </a:r>
            <a:r>
              <a:rPr lang="da-DK" b="0" dirty="0" smtClean="0"/>
              <a:t>, </a:t>
            </a:r>
            <a:r>
              <a:rPr lang="da-DK" dirty="0" smtClean="0"/>
              <a:t>ressource</a:t>
            </a:r>
            <a:r>
              <a:rPr lang="da-DK" b="0" dirty="0" smtClean="0"/>
              <a:t>r </a:t>
            </a:r>
            <a:r>
              <a:rPr lang="da-DK" b="0" dirty="0"/>
              <a:t>og </a:t>
            </a:r>
            <a:r>
              <a:rPr lang="da-DK" dirty="0"/>
              <a:t>samarbejdspartnere </a:t>
            </a:r>
            <a:r>
              <a:rPr lang="da-DK" b="0" dirty="0"/>
              <a:t>der er behov for, for </a:t>
            </a:r>
            <a:r>
              <a:rPr lang="da-DK" b="0" dirty="0" smtClean="0"/>
              <a:t>at kunne </a:t>
            </a:r>
            <a:r>
              <a:rPr lang="da-DK" b="0" dirty="0"/>
              <a:t>tilføre kunden værdi, og hvilke </a:t>
            </a:r>
            <a:r>
              <a:rPr lang="da-DK" dirty="0"/>
              <a:t>udgifter </a:t>
            </a:r>
            <a:r>
              <a:rPr lang="da-DK" b="0" dirty="0"/>
              <a:t>og </a:t>
            </a:r>
            <a:r>
              <a:rPr lang="da-DK" dirty="0" smtClean="0"/>
              <a:t>indtægter </a:t>
            </a:r>
            <a:r>
              <a:rPr lang="da-DK" b="0" dirty="0" smtClean="0"/>
              <a:t>der </a:t>
            </a:r>
            <a:r>
              <a:rPr lang="da-DK" b="0" dirty="0"/>
              <a:t>er forbundet hermed – kort sagt, </a:t>
            </a:r>
            <a:r>
              <a:rPr lang="da-DK" b="0" dirty="0" smtClean="0"/>
              <a:t>hvordan virksomheden </a:t>
            </a:r>
            <a:r>
              <a:rPr lang="da-DK" b="0" dirty="0"/>
              <a:t>tjener penge.</a:t>
            </a:r>
            <a:endParaRPr lang="da-DK" dirty="0"/>
          </a:p>
        </p:txBody>
      </p:sp>
    </p:spTree>
    <p:extLst>
      <p:ext uri="{BB962C8B-B14F-4D97-AF65-F5344CB8AC3E}">
        <p14:creationId xmlns:p14="http://schemas.microsoft.com/office/powerpoint/2010/main" val="4284620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t>Business Model </a:t>
            </a:r>
            <a:r>
              <a:rPr lang="da-DK" dirty="0" err="1"/>
              <a:t>Canvas</a:t>
            </a:r>
            <a:r>
              <a:rPr lang="da-DK" dirty="0"/>
              <a:t> </a:t>
            </a:r>
            <a:endParaRPr lang="da-DK" dirty="0"/>
          </a:p>
        </p:txBody>
      </p:sp>
      <p:sp>
        <p:nvSpPr>
          <p:cNvPr id="3" name="Pladsholder til indhold 2"/>
          <p:cNvSpPr>
            <a:spLocks noGrp="1"/>
          </p:cNvSpPr>
          <p:nvPr>
            <p:ph idx="1"/>
          </p:nvPr>
        </p:nvSpPr>
        <p:spPr/>
        <p:txBody>
          <a:bodyPr/>
          <a:lstStyle/>
          <a:p>
            <a:endParaRPr lang="da-DK" dirty="0"/>
          </a:p>
        </p:txBody>
      </p:sp>
      <p:pic>
        <p:nvPicPr>
          <p:cNvPr id="4" name="Billede 3"/>
          <p:cNvPicPr>
            <a:picLocks noChangeAspect="1"/>
          </p:cNvPicPr>
          <p:nvPr/>
        </p:nvPicPr>
        <p:blipFill rotWithShape="1">
          <a:blip r:embed="rId2">
            <a:extLst>
              <a:ext uri="{28A0092B-C50C-407E-A947-70E740481C1C}">
                <a14:useLocalDpi xmlns:a14="http://schemas.microsoft.com/office/drawing/2010/main" val="0"/>
              </a:ext>
            </a:extLst>
          </a:blip>
          <a:srcRect l="52098"/>
          <a:stretch/>
        </p:blipFill>
        <p:spPr>
          <a:xfrm>
            <a:off x="4273266" y="1417638"/>
            <a:ext cx="4586823" cy="3576142"/>
          </a:xfrm>
          <a:prstGeom prst="rect">
            <a:avLst/>
          </a:prstGeom>
        </p:spPr>
      </p:pic>
      <p:pic>
        <p:nvPicPr>
          <p:cNvPr id="5" name="Billede 4"/>
          <p:cNvPicPr>
            <a:picLocks noChangeAspect="1"/>
          </p:cNvPicPr>
          <p:nvPr/>
        </p:nvPicPr>
        <p:blipFill rotWithShape="1">
          <a:blip r:embed="rId3"/>
          <a:srcRect l="13890" t="9553" r="14827" b="3661"/>
          <a:stretch/>
        </p:blipFill>
        <p:spPr>
          <a:xfrm>
            <a:off x="0" y="1741662"/>
            <a:ext cx="4277667" cy="2928093"/>
          </a:xfrm>
          <a:prstGeom prst="rect">
            <a:avLst/>
          </a:prstGeom>
        </p:spPr>
      </p:pic>
    </p:spTree>
    <p:extLst>
      <p:ext uri="{BB962C8B-B14F-4D97-AF65-F5344CB8AC3E}">
        <p14:creationId xmlns:p14="http://schemas.microsoft.com/office/powerpoint/2010/main" val="30288712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De 9 elementer i forretningsmodellen</a:t>
            </a:r>
            <a:endParaRPr lang="da-DK" dirty="0"/>
          </a:p>
        </p:txBody>
      </p:sp>
      <p:sp>
        <p:nvSpPr>
          <p:cNvPr id="3" name="Pladsholder til indhold 2"/>
          <p:cNvSpPr>
            <a:spLocks noGrp="1"/>
          </p:cNvSpPr>
          <p:nvPr>
            <p:ph idx="1"/>
          </p:nvPr>
        </p:nvSpPr>
        <p:spPr/>
        <p:txBody>
          <a:bodyPr>
            <a:normAutofit fontScale="25000" lnSpcReduction="20000"/>
          </a:bodyPr>
          <a:lstStyle/>
          <a:p>
            <a:r>
              <a:rPr lang="da-DK" sz="7200" dirty="0"/>
              <a:t>1. Værditilbud – Hvilket behov opfylder virksomhedens produkt eller serviceydelse for kunderne?</a:t>
            </a:r>
          </a:p>
          <a:p>
            <a:r>
              <a:rPr lang="da-DK" sz="7200" dirty="0"/>
              <a:t>2. Kundesegment – Hvem skaber virksomheden værdi for? Hvilke kundesegmenter henvender</a:t>
            </a:r>
          </a:p>
          <a:p>
            <a:r>
              <a:rPr lang="da-DK" sz="7200" dirty="0"/>
              <a:t>virksomheden sig til?</a:t>
            </a:r>
          </a:p>
          <a:p>
            <a:r>
              <a:rPr lang="da-DK" sz="7200" dirty="0"/>
              <a:t>3. Kunderelationer – Hvordan er relationen mellem kunderne og virksomheden?</a:t>
            </a:r>
          </a:p>
          <a:p>
            <a:r>
              <a:rPr lang="da-DK" sz="7200" dirty="0"/>
              <a:t>4. Kundekanaler – Hvordan gør virksomheden opmærksom på produkter og serviceydelser overfor</a:t>
            </a:r>
          </a:p>
          <a:p>
            <a:r>
              <a:rPr lang="da-DK" sz="7200" dirty="0"/>
              <a:t>kunderne? Hvordan leveres produktet eller serviceydelsen til kunderne?</a:t>
            </a:r>
          </a:p>
          <a:p>
            <a:r>
              <a:rPr lang="da-DK" sz="7200" dirty="0"/>
              <a:t>5. Nøgleaktiviteter – Hvad er de vigtigste aktiviteter, der skal til for at virksomheden kan levere sit</a:t>
            </a:r>
          </a:p>
          <a:p>
            <a:r>
              <a:rPr lang="da-DK" sz="7200" dirty="0"/>
              <a:t>værditilbud til kunderne?</a:t>
            </a:r>
          </a:p>
          <a:p>
            <a:r>
              <a:rPr lang="da-DK" sz="7200" dirty="0"/>
              <a:t>6. Nøgleressourcer – Hvilke ressourcer råder virksomheden over for at kunne gennemføre aktiviteterne?</a:t>
            </a:r>
          </a:p>
          <a:p>
            <a:r>
              <a:rPr lang="da-DK" sz="7200" dirty="0"/>
              <a:t>7. Nøglepartnere – Hvem er virksomhedens vigtigste leverandører, partnere og investorer som gør</a:t>
            </a:r>
          </a:p>
          <a:p>
            <a:r>
              <a:rPr lang="da-DK" sz="7200" dirty="0"/>
              <a:t>aktiviteterne mulige?</a:t>
            </a:r>
          </a:p>
          <a:p>
            <a:r>
              <a:rPr lang="da-DK" sz="7200" dirty="0"/>
              <a:t>8. Omkostninger – Hvad koster det at drive virksomheden?</a:t>
            </a:r>
          </a:p>
          <a:p>
            <a:r>
              <a:rPr lang="da-DK" sz="7200" dirty="0"/>
              <a:t>9. Indtægter – Hvordan tjener virksomheden penge på salg af produkter eller serviceydelser?</a:t>
            </a:r>
          </a:p>
          <a:p>
            <a:pPr marL="0" indent="0">
              <a:buNone/>
            </a:pPr>
            <a:endParaRPr lang="da-DK" dirty="0"/>
          </a:p>
        </p:txBody>
      </p:sp>
    </p:spTree>
    <p:extLst>
      <p:ext uri="{BB962C8B-B14F-4D97-AF65-F5344CB8AC3E}">
        <p14:creationId xmlns:p14="http://schemas.microsoft.com/office/powerpoint/2010/main" val="3495181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t>Business Model </a:t>
            </a:r>
            <a:r>
              <a:rPr lang="da-DK" dirty="0" err="1"/>
              <a:t>Canvas</a:t>
            </a:r>
            <a:r>
              <a:rPr lang="da-DK" dirty="0"/>
              <a:t> </a:t>
            </a:r>
          </a:p>
        </p:txBody>
      </p:sp>
      <p:sp>
        <p:nvSpPr>
          <p:cNvPr id="3" name="Pladsholder til indhold 2"/>
          <p:cNvSpPr>
            <a:spLocks noGrp="1"/>
          </p:cNvSpPr>
          <p:nvPr>
            <p:ph idx="1"/>
          </p:nvPr>
        </p:nvSpPr>
        <p:spPr>
          <a:xfrm>
            <a:off x="457200" y="1600200"/>
            <a:ext cx="8229600" cy="4853136"/>
          </a:xfrm>
        </p:spPr>
        <p:txBody>
          <a:bodyPr>
            <a:normAutofit fontScale="92500"/>
          </a:bodyPr>
          <a:lstStyle/>
          <a:p>
            <a:r>
              <a:rPr lang="da-DK" b="0" dirty="0">
                <a:solidFill>
                  <a:schemeClr val="accent1">
                    <a:lumMod val="75000"/>
                  </a:schemeClr>
                </a:solidFill>
              </a:rPr>
              <a:t>Kunderummet</a:t>
            </a:r>
          </a:p>
          <a:p>
            <a:r>
              <a:rPr lang="da-DK" b="0" dirty="0">
                <a:solidFill>
                  <a:srgbClr val="FF0000"/>
                </a:solidFill>
              </a:rPr>
              <a:t>Værdirummet</a:t>
            </a:r>
          </a:p>
          <a:p>
            <a:r>
              <a:rPr lang="da-DK" b="0" dirty="0">
                <a:solidFill>
                  <a:srgbClr val="FFC000"/>
                </a:solidFill>
              </a:rPr>
              <a:t>Produktionsrummet</a:t>
            </a:r>
          </a:p>
          <a:p>
            <a:r>
              <a:rPr lang="da-DK" b="0" dirty="0" smtClean="0">
                <a:solidFill>
                  <a:srgbClr val="00B050"/>
                </a:solidFill>
              </a:rPr>
              <a:t>Pengerummet</a:t>
            </a:r>
          </a:p>
          <a:p>
            <a:endParaRPr lang="da-DK" b="0" dirty="0">
              <a:solidFill>
                <a:srgbClr val="00B050"/>
              </a:solidFill>
            </a:endParaRPr>
          </a:p>
          <a:p>
            <a:r>
              <a:rPr lang="da-DK" b="0" dirty="0"/>
              <a:t>I arbejdet med forretningsmodellen tages udgangspunkt i midten, </a:t>
            </a:r>
            <a:r>
              <a:rPr lang="da-DK" b="0" dirty="0">
                <a:solidFill>
                  <a:srgbClr val="FF0000"/>
                </a:solidFill>
              </a:rPr>
              <a:t>Værditilbuddet</a:t>
            </a:r>
            <a:r>
              <a:rPr lang="da-DK" b="0" dirty="0"/>
              <a:t>, </a:t>
            </a:r>
            <a:r>
              <a:rPr lang="da-DK" b="0" dirty="0" smtClean="0"/>
              <a:t>hvori hele </a:t>
            </a:r>
            <a:r>
              <a:rPr lang="da-DK" b="0" dirty="0"/>
              <a:t>virksomhedens eksistensberettigelse ligger – nemlig den værdi, der skabes </a:t>
            </a:r>
            <a:r>
              <a:rPr lang="da-DK" b="0" dirty="0" smtClean="0"/>
              <a:t>for kunderne</a:t>
            </a:r>
            <a:r>
              <a:rPr lang="da-DK" b="0" dirty="0"/>
              <a:t>.</a:t>
            </a:r>
            <a:endParaRPr lang="da-DK" dirty="0">
              <a:solidFill>
                <a:srgbClr val="00B050"/>
              </a:solidFill>
            </a:endParaRPr>
          </a:p>
        </p:txBody>
      </p:sp>
      <p:pic>
        <p:nvPicPr>
          <p:cNvPr id="4" name="Billede 3"/>
          <p:cNvPicPr>
            <a:picLocks noChangeAspect="1"/>
          </p:cNvPicPr>
          <p:nvPr/>
        </p:nvPicPr>
        <p:blipFill>
          <a:blip r:embed="rId2"/>
          <a:stretch>
            <a:fillRect/>
          </a:stretch>
        </p:blipFill>
        <p:spPr>
          <a:xfrm>
            <a:off x="4427984" y="1600200"/>
            <a:ext cx="4170308" cy="2451703"/>
          </a:xfrm>
          <a:prstGeom prst="rect">
            <a:avLst/>
          </a:prstGeom>
        </p:spPr>
      </p:pic>
    </p:spTree>
    <p:extLst>
      <p:ext uri="{BB962C8B-B14F-4D97-AF65-F5344CB8AC3E}">
        <p14:creationId xmlns:p14="http://schemas.microsoft.com/office/powerpoint/2010/main" val="474936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solidFill>
                  <a:srgbClr val="FF0000"/>
                </a:solidFill>
              </a:rPr>
              <a:t>Værditilbud</a:t>
            </a:r>
            <a:endParaRPr lang="da-DK" dirty="0">
              <a:solidFill>
                <a:srgbClr val="FF0000"/>
              </a:solidFill>
            </a:endParaRPr>
          </a:p>
        </p:txBody>
      </p:sp>
      <p:sp>
        <p:nvSpPr>
          <p:cNvPr id="3" name="Pladsholder til indhold 2"/>
          <p:cNvSpPr>
            <a:spLocks noGrp="1"/>
          </p:cNvSpPr>
          <p:nvPr>
            <p:ph idx="1"/>
          </p:nvPr>
        </p:nvSpPr>
        <p:spPr>
          <a:xfrm>
            <a:off x="179512" y="1052736"/>
            <a:ext cx="8229600" cy="5400600"/>
          </a:xfrm>
        </p:spPr>
        <p:txBody>
          <a:bodyPr>
            <a:normAutofit fontScale="25000" lnSpcReduction="20000"/>
          </a:bodyPr>
          <a:lstStyle/>
          <a:p>
            <a:pPr marL="0" indent="0">
              <a:buNone/>
            </a:pPr>
            <a:r>
              <a:rPr lang="da-DK" sz="6400" b="0" dirty="0"/>
              <a:t>Værditilbuddet er vigtigt at kortlægge, da det er virksomhedens eksistensberettigelse</a:t>
            </a:r>
            <a:r>
              <a:rPr lang="da-DK" sz="6400" b="0" dirty="0" smtClean="0"/>
              <a:t>.</a:t>
            </a:r>
          </a:p>
          <a:p>
            <a:pPr marL="0" indent="0">
              <a:buNone/>
            </a:pPr>
            <a:endParaRPr lang="da-DK" sz="6400" b="0" dirty="0" smtClean="0"/>
          </a:p>
          <a:p>
            <a:r>
              <a:rPr lang="da-DK" sz="7200" b="0" dirty="0"/>
              <a:t>Nyhed – At imødekomme et behov hos kunderne, som de ikke tidligere vidste, at de havde. Fx mobiltelefoner, der skabte en helt ny kommunikationsindustri og dækkede et behov hos kunderne om hele tiden at være online.</a:t>
            </a:r>
          </a:p>
          <a:p>
            <a:r>
              <a:rPr lang="da-DK" sz="7200" b="0" dirty="0"/>
              <a:t>Performance – At skabe et bedre produkt eller en bedre service, end hvad der ellers findes på markedet. Fx en ny type computer med bedre ydeevne end de eksisterende på markedet</a:t>
            </a:r>
          </a:p>
          <a:p>
            <a:r>
              <a:rPr lang="da-DK" sz="7200" b="0" dirty="0"/>
              <a:t>Tilpasning – At skræddersy produkter eller tjenester til specifikke behov hos et kundesegment. Fx at give kunder mulighed online for at designe deres egen kondisko</a:t>
            </a:r>
          </a:p>
          <a:p>
            <a:r>
              <a:rPr lang="da-DK" sz="7200" b="0" dirty="0"/>
              <a:t>Design – At produktet skiller sig ud pga. et overlegent design. Fx i modebranchen, hvor design er en vigtig del af den værdi, kunderne betaler for</a:t>
            </a:r>
          </a:p>
          <a:p>
            <a:r>
              <a:rPr lang="da-DK" sz="7200" b="0" dirty="0"/>
              <a:t>Brand/status – at kunderne føler værdi ved at bruge eller vise et bestemt brand. Fx den signalværdi der, for kunden, ligger i at bære et Rolex-ur</a:t>
            </a:r>
          </a:p>
          <a:p>
            <a:r>
              <a:rPr lang="da-DK" sz="7200" b="0" dirty="0"/>
              <a:t>Pris – At tilbyde samme værdi til en lavere pris end konkurrenterne, kan være en måde at tilfredsstille kundesegmenter på. Fx arbejder </a:t>
            </a:r>
            <a:r>
              <a:rPr lang="da-DK" sz="7200" b="0" dirty="0" err="1"/>
              <a:t>Ryanair</a:t>
            </a:r>
            <a:r>
              <a:rPr lang="da-DK" sz="7200" b="0" dirty="0"/>
              <a:t> ud fra denne forretningsmodel</a:t>
            </a:r>
          </a:p>
          <a:p>
            <a:r>
              <a:rPr lang="da-DK" sz="7200" b="0" dirty="0"/>
              <a:t>Risikoreduktion – At reducere de risici, som kunderne pådrager sig, når de køber produkter eller tjenesteydelser. Fx at købe en servicegaranti på en computer eller bil</a:t>
            </a:r>
          </a:p>
          <a:p>
            <a:r>
              <a:rPr lang="da-DK" sz="7200" b="0" dirty="0"/>
              <a:t>Tilgængelighed – At gøre produkter og tjenesteydelser tilgængelige for kunder, som ikke tidligere har haft adgang </a:t>
            </a:r>
            <a:r>
              <a:rPr lang="da-DK" sz="7200" b="0" dirty="0" smtClean="0"/>
              <a:t>til dem</a:t>
            </a:r>
            <a:r>
              <a:rPr lang="da-DK" sz="7200" b="0" dirty="0"/>
              <a:t>. Fx de nye </a:t>
            </a:r>
            <a:r>
              <a:rPr lang="da-DK" sz="7200" b="0" dirty="0" err="1"/>
              <a:t>streamingtjenester</a:t>
            </a:r>
            <a:r>
              <a:rPr lang="da-DK" sz="7200" b="0" dirty="0"/>
              <a:t>, som tilbyder, at kunderne kan se det TV, de vil, når det passer dem</a:t>
            </a:r>
          </a:p>
          <a:p>
            <a:pPr marL="0" indent="0">
              <a:buNone/>
            </a:pPr>
            <a:endParaRPr lang="da-DK" b="0" dirty="0" smtClean="0"/>
          </a:p>
        </p:txBody>
      </p:sp>
    </p:spTree>
    <p:extLst>
      <p:ext uri="{BB962C8B-B14F-4D97-AF65-F5344CB8AC3E}">
        <p14:creationId xmlns:p14="http://schemas.microsoft.com/office/powerpoint/2010/main" val="2894878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Læringsmål</a:t>
            </a:r>
            <a:endParaRPr lang="da-DK" dirty="0"/>
          </a:p>
        </p:txBody>
      </p:sp>
      <p:sp>
        <p:nvSpPr>
          <p:cNvPr id="3" name="Pladsholder til indhold 2"/>
          <p:cNvSpPr>
            <a:spLocks noGrp="1"/>
          </p:cNvSpPr>
          <p:nvPr>
            <p:ph idx="1"/>
          </p:nvPr>
        </p:nvSpPr>
        <p:spPr/>
        <p:txBody>
          <a:bodyPr>
            <a:normAutofit fontScale="70000" lnSpcReduction="20000"/>
          </a:bodyPr>
          <a:lstStyle/>
          <a:p>
            <a:r>
              <a:rPr lang="da-DK" dirty="0"/>
              <a:t>Den studerende skal have en grundlæggende forståelse for hvad en virksomhed er.</a:t>
            </a:r>
            <a:endParaRPr lang="da-DK" dirty="0"/>
          </a:p>
          <a:p>
            <a:r>
              <a:rPr lang="da-DK" dirty="0"/>
              <a:t>Den studerende skal kende forskellige former for virksomheder (hvor multimediedesignere kan være relevante): Produktions- og </a:t>
            </a:r>
            <a:r>
              <a:rPr lang="da-DK" dirty="0" err="1"/>
              <a:t>service-virksomheder</a:t>
            </a:r>
            <a:r>
              <a:rPr lang="da-DK" dirty="0"/>
              <a:t> (marketingafdeling), digitale bureauer, online-virksomheder som webshops og online services.</a:t>
            </a:r>
            <a:endParaRPr lang="da-DK" dirty="0"/>
          </a:p>
          <a:p>
            <a:r>
              <a:rPr lang="da-DK" dirty="0"/>
              <a:t>Den studerende skal forstå forskellige relevante forretningsmodeller som kendetegner disse virksomheder, og hvor en multimediedesigner er placeret i værdikæden.</a:t>
            </a:r>
            <a:endParaRPr lang="da-DK" dirty="0"/>
          </a:p>
          <a:p>
            <a:r>
              <a:rPr lang="da-DK" dirty="0"/>
              <a:t>Den studerende skal forstå grundlæggende virksomhedsstrategi, og forskelligheden i disse i forhold til virksomhedstypen, og med udgangspunkt i dette forstå hvilke roller en multimediedesigner kan spille.</a:t>
            </a:r>
            <a:endParaRPr lang="da-DK" dirty="0"/>
          </a:p>
          <a:p>
            <a:endParaRPr lang="da-DK" dirty="0"/>
          </a:p>
        </p:txBody>
      </p:sp>
    </p:spTree>
    <p:extLst>
      <p:ext uri="{BB962C8B-B14F-4D97-AF65-F5344CB8AC3E}">
        <p14:creationId xmlns:p14="http://schemas.microsoft.com/office/powerpoint/2010/main" val="36203071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b="0" dirty="0" smtClean="0">
                <a:solidFill>
                  <a:schemeClr val="accent1">
                    <a:lumMod val="75000"/>
                  </a:schemeClr>
                </a:solidFill>
              </a:rPr>
              <a:t>Kunderummet</a:t>
            </a:r>
            <a:endParaRPr lang="da-DK" dirty="0"/>
          </a:p>
        </p:txBody>
      </p:sp>
      <p:sp>
        <p:nvSpPr>
          <p:cNvPr id="3" name="Pladsholder til indhold 2"/>
          <p:cNvSpPr>
            <a:spLocks noGrp="1"/>
          </p:cNvSpPr>
          <p:nvPr>
            <p:ph idx="1"/>
          </p:nvPr>
        </p:nvSpPr>
        <p:spPr/>
        <p:txBody>
          <a:bodyPr>
            <a:normAutofit fontScale="92500" lnSpcReduction="10000"/>
          </a:bodyPr>
          <a:lstStyle/>
          <a:p>
            <a:r>
              <a:rPr lang="da-DK" dirty="0" smtClean="0">
                <a:solidFill>
                  <a:schemeClr val="accent1">
                    <a:lumMod val="75000"/>
                  </a:schemeClr>
                </a:solidFill>
              </a:rPr>
              <a:t>Kundesegmenter</a:t>
            </a:r>
          </a:p>
          <a:p>
            <a:pPr lvl="1"/>
            <a:r>
              <a:rPr lang="da-DK" dirty="0"/>
              <a:t>Hvem skaber virksomheden værdi for? Hvilke kundesegmenter henvender virksomheden sig til?</a:t>
            </a:r>
            <a:endParaRPr lang="da-DK" dirty="0" smtClean="0">
              <a:solidFill>
                <a:schemeClr val="accent1">
                  <a:lumMod val="75000"/>
                </a:schemeClr>
              </a:solidFill>
            </a:endParaRPr>
          </a:p>
          <a:p>
            <a:r>
              <a:rPr lang="da-DK" dirty="0" smtClean="0">
                <a:solidFill>
                  <a:schemeClr val="accent1">
                    <a:lumMod val="75000"/>
                  </a:schemeClr>
                </a:solidFill>
              </a:rPr>
              <a:t>Kunderelationer</a:t>
            </a:r>
          </a:p>
          <a:p>
            <a:pPr lvl="1"/>
            <a:r>
              <a:rPr lang="da-DK" dirty="0"/>
              <a:t>Hvordan er relationen mellem kunderne og virksomheden? </a:t>
            </a:r>
            <a:endParaRPr lang="da-DK" dirty="0" smtClean="0">
              <a:solidFill>
                <a:schemeClr val="accent1">
                  <a:lumMod val="75000"/>
                </a:schemeClr>
              </a:solidFill>
            </a:endParaRPr>
          </a:p>
          <a:p>
            <a:r>
              <a:rPr lang="da-DK" dirty="0" smtClean="0">
                <a:solidFill>
                  <a:schemeClr val="accent1">
                    <a:lumMod val="75000"/>
                  </a:schemeClr>
                </a:solidFill>
              </a:rPr>
              <a:t>Kundekanaler</a:t>
            </a:r>
          </a:p>
          <a:p>
            <a:pPr lvl="1"/>
            <a:r>
              <a:rPr lang="da-DK" dirty="0"/>
              <a:t>Kundekanaler skal anskues som al den kommunikation og distribution, som en virksomhed har med sine kunder.</a:t>
            </a:r>
            <a:endParaRPr lang="da-DK" dirty="0">
              <a:solidFill>
                <a:schemeClr val="accent1">
                  <a:lumMod val="75000"/>
                </a:schemeClr>
              </a:solidFill>
            </a:endParaRPr>
          </a:p>
        </p:txBody>
      </p:sp>
    </p:spTree>
    <p:extLst>
      <p:ext uri="{BB962C8B-B14F-4D97-AF65-F5344CB8AC3E}">
        <p14:creationId xmlns:p14="http://schemas.microsoft.com/office/powerpoint/2010/main" val="449355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dirty="0" smtClean="0">
                <a:solidFill>
                  <a:schemeClr val="accent1">
                    <a:lumMod val="75000"/>
                  </a:schemeClr>
                </a:solidFill>
              </a:rPr>
              <a:t>Kundesegmenter</a:t>
            </a:r>
            <a:endParaRPr lang="da-DK" dirty="0"/>
          </a:p>
        </p:txBody>
      </p:sp>
      <p:sp>
        <p:nvSpPr>
          <p:cNvPr id="3" name="Pladsholder til indhold 2"/>
          <p:cNvSpPr>
            <a:spLocks noGrp="1"/>
          </p:cNvSpPr>
          <p:nvPr>
            <p:ph idx="1"/>
          </p:nvPr>
        </p:nvSpPr>
        <p:spPr>
          <a:xfrm>
            <a:off x="457200" y="1268760"/>
            <a:ext cx="8229600" cy="4857403"/>
          </a:xfrm>
        </p:spPr>
        <p:txBody>
          <a:bodyPr>
            <a:normAutofit fontScale="77500" lnSpcReduction="20000"/>
          </a:bodyPr>
          <a:lstStyle/>
          <a:p>
            <a:r>
              <a:rPr lang="da-DK" dirty="0"/>
              <a:t>Hvem skaber virksomheden værdi for? Hvilke kundesegmenter henvender virksomheden sig til</a:t>
            </a:r>
            <a:r>
              <a:rPr lang="da-DK" dirty="0" smtClean="0"/>
              <a:t>?</a:t>
            </a:r>
          </a:p>
          <a:p>
            <a:endParaRPr lang="da-DK" dirty="0" smtClean="0"/>
          </a:p>
          <a:p>
            <a:r>
              <a:rPr lang="da-DK" dirty="0" smtClean="0"/>
              <a:t>Når </a:t>
            </a:r>
            <a:r>
              <a:rPr lang="da-DK" dirty="0"/>
              <a:t>man arbejder med forretningsudvikling, er det vigtigt at forstå og sætte sig ind i de mennesker, man skal skabe værdi for. Derfor er afklaring af kundesegmentet vigtigt.</a:t>
            </a:r>
          </a:p>
          <a:p>
            <a:pPr marL="0" indent="0">
              <a:buNone/>
            </a:pPr>
            <a:endParaRPr lang="da-DK" dirty="0"/>
          </a:p>
          <a:p>
            <a:r>
              <a:rPr lang="da-DK" dirty="0"/>
              <a:t>Din virksomhed henvender sig måske til flere kundesegmenter i fx et nichemarked – og det er derfor muligt, at din forretningsmodel ikke er ens alt efter de kundesegmenter, du henvender dig til. Derfor vil det muligvis kræve, at du udarbejder en forretningsmodel for hvert kundesegment.</a:t>
            </a:r>
          </a:p>
          <a:p>
            <a:endParaRPr lang="da-DK" dirty="0"/>
          </a:p>
        </p:txBody>
      </p:sp>
    </p:spTree>
    <p:extLst>
      <p:ext uri="{BB962C8B-B14F-4D97-AF65-F5344CB8AC3E}">
        <p14:creationId xmlns:p14="http://schemas.microsoft.com/office/powerpoint/2010/main" val="787190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99392"/>
            <a:ext cx="8229600" cy="1143000"/>
          </a:xfrm>
        </p:spPr>
        <p:txBody>
          <a:bodyPr>
            <a:normAutofit/>
          </a:bodyPr>
          <a:lstStyle/>
          <a:p>
            <a:r>
              <a:rPr lang="da-DK" dirty="0" smtClean="0">
                <a:solidFill>
                  <a:schemeClr val="accent1">
                    <a:lumMod val="75000"/>
                  </a:schemeClr>
                </a:solidFill>
              </a:rPr>
              <a:t>Kunderelationer</a:t>
            </a:r>
            <a:endParaRPr lang="da-DK" dirty="0"/>
          </a:p>
        </p:txBody>
      </p:sp>
      <p:sp>
        <p:nvSpPr>
          <p:cNvPr id="3" name="Pladsholder til indhold 2"/>
          <p:cNvSpPr>
            <a:spLocks noGrp="1"/>
          </p:cNvSpPr>
          <p:nvPr>
            <p:ph idx="1"/>
          </p:nvPr>
        </p:nvSpPr>
        <p:spPr>
          <a:xfrm>
            <a:off x="107504" y="764704"/>
            <a:ext cx="8229600" cy="5904656"/>
          </a:xfrm>
        </p:spPr>
        <p:txBody>
          <a:bodyPr>
            <a:normAutofit fontScale="47500" lnSpcReduction="20000"/>
          </a:bodyPr>
          <a:lstStyle/>
          <a:p>
            <a:r>
              <a:rPr lang="da-DK" dirty="0"/>
              <a:t>Hvordan er relationen mellem kunderne og virksomheden? </a:t>
            </a:r>
          </a:p>
          <a:p>
            <a:pPr lvl="1"/>
            <a:r>
              <a:rPr lang="da-DK" dirty="0"/>
              <a:t>Hvilke relationer foretrækker kunderne? </a:t>
            </a:r>
          </a:p>
          <a:p>
            <a:pPr lvl="1"/>
            <a:r>
              <a:rPr lang="da-DK" dirty="0"/>
              <a:t>Hvordan skaber og vedligeholder virksomheden relationerne? </a:t>
            </a:r>
          </a:p>
          <a:p>
            <a:pPr lvl="1"/>
            <a:r>
              <a:rPr lang="da-DK" dirty="0"/>
              <a:t>Hvordan påvirker kunderelationerne værditilbuddet</a:t>
            </a:r>
            <a:r>
              <a:rPr lang="da-DK" dirty="0" smtClean="0"/>
              <a:t>?</a:t>
            </a:r>
          </a:p>
          <a:p>
            <a:pPr marL="457200" lvl="1" indent="0">
              <a:buNone/>
            </a:pPr>
            <a:endParaRPr lang="da-DK" dirty="0"/>
          </a:p>
          <a:p>
            <a:pPr>
              <a:spcBef>
                <a:spcPts val="600"/>
              </a:spcBef>
              <a:spcAft>
                <a:spcPts val="600"/>
              </a:spcAft>
            </a:pPr>
            <a:r>
              <a:rPr lang="da-DK" dirty="0"/>
              <a:t>Langsigtet – etablering af et langsigtet og måske stærkt forhold mellem virksomhed og kunde. Virksomheden interagerer med kunden på et tilbagevendende grundlag. (fx en delikatesseforretning, som har en fast kundegruppe, som bliver ved med at komme igen)</a:t>
            </a:r>
          </a:p>
          <a:p>
            <a:pPr>
              <a:spcBef>
                <a:spcPts val="600"/>
              </a:spcBef>
              <a:spcAft>
                <a:spcPts val="600"/>
              </a:spcAft>
            </a:pPr>
            <a:r>
              <a:rPr lang="da-DK" dirty="0"/>
              <a:t>Personlig assistance – virksomheden har en direkte og personlig dialog med kunden. Kunden får hjælp og vejledning og måske også efter købet. (fx en tøjbutik, hvor kunden vejledes eller DSB’s call-center.)</a:t>
            </a:r>
          </a:p>
          <a:p>
            <a:pPr>
              <a:spcBef>
                <a:spcPts val="600"/>
              </a:spcBef>
              <a:spcAft>
                <a:spcPts val="600"/>
              </a:spcAft>
            </a:pPr>
            <a:r>
              <a:rPr lang="da-DK" dirty="0"/>
              <a:t>Dedikeret personlig assistance – virksomheden har en kunderepræsentant, der dedikerer sig specifikt til en enkelt kunde. Dette skaber et stærkt og nært forhold, og det udvikler sig over en længere periode. (fx i en bank, hvor kunden har fået tildelt sin egen rådgiver)</a:t>
            </a:r>
          </a:p>
          <a:p>
            <a:pPr>
              <a:spcBef>
                <a:spcPts val="600"/>
              </a:spcBef>
              <a:spcAft>
                <a:spcPts val="600"/>
              </a:spcAft>
            </a:pPr>
            <a:r>
              <a:rPr lang="da-DK" dirty="0"/>
              <a:t>Selvbetjening – virksomheden har ikke noget direkte forhold til kunderne, men giver kunderne de nødvendige midler for at kunne klare sig selv. (fx Saxo.dk en online boghandel)</a:t>
            </a:r>
          </a:p>
          <a:p>
            <a:pPr>
              <a:spcBef>
                <a:spcPts val="600"/>
              </a:spcBef>
              <a:spcAft>
                <a:spcPts val="600"/>
              </a:spcAft>
            </a:pPr>
            <a:r>
              <a:rPr lang="da-DK" dirty="0"/>
              <a:t>Communities/fællesskaber – virksomheder bruger fællesskaber til at involvere og være i dialog med kunderne. Der kan fx være tale om online </a:t>
            </a:r>
            <a:r>
              <a:rPr lang="da-DK" dirty="0" err="1"/>
              <a:t>communities</a:t>
            </a:r>
            <a:r>
              <a:rPr lang="da-DK" dirty="0"/>
              <a:t>, hvor brugere kan udveksle viden og løse hinandens problemer. (fx Roskilde Festivals forum, hvor engagerede brugere og festivalgæster diskuterer musik og gætter på årets musiknavne)</a:t>
            </a:r>
          </a:p>
          <a:p>
            <a:pPr>
              <a:spcBef>
                <a:spcPts val="600"/>
              </a:spcBef>
              <a:spcAft>
                <a:spcPts val="600"/>
              </a:spcAft>
            </a:pPr>
            <a:r>
              <a:rPr lang="da-DK" dirty="0"/>
              <a:t>Co-</a:t>
            </a:r>
            <a:r>
              <a:rPr lang="da-DK" dirty="0" err="1"/>
              <a:t>creation</a:t>
            </a:r>
            <a:r>
              <a:rPr lang="da-DK" dirty="0"/>
              <a:t> – virksomheder, som går ud over de traditionelle kunde-leverandørforhold og skaber værdi sammen med kunderne. (LEGO har udvalgt et brugerpanel af trendsettere, som er med til at forme nye modeller for LEGO, som sættes i produktion)</a:t>
            </a:r>
          </a:p>
          <a:p>
            <a:pPr>
              <a:spcBef>
                <a:spcPts val="600"/>
              </a:spcBef>
              <a:spcAft>
                <a:spcPts val="600"/>
              </a:spcAft>
            </a:pPr>
            <a:r>
              <a:rPr lang="da-DK" dirty="0" err="1"/>
              <a:t>Transaktionelle</a:t>
            </a:r>
            <a:r>
              <a:rPr lang="da-DK" dirty="0"/>
              <a:t> – ingen reel sammenhæng mellem virksomheden og kunden. Der skabes ikke noget forhold til kunderne. (fx i en kiosk i lufthavnen, hvor turister kun handler én gang)</a:t>
            </a:r>
          </a:p>
          <a:p>
            <a:pPr marL="0" indent="0">
              <a:buNone/>
            </a:pPr>
            <a:endParaRPr lang="da-DK" dirty="0"/>
          </a:p>
        </p:txBody>
      </p:sp>
    </p:spTree>
    <p:extLst>
      <p:ext uri="{BB962C8B-B14F-4D97-AF65-F5344CB8AC3E}">
        <p14:creationId xmlns:p14="http://schemas.microsoft.com/office/powerpoint/2010/main" val="3540044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dirty="0" smtClean="0">
                <a:solidFill>
                  <a:schemeClr val="accent1">
                    <a:lumMod val="75000"/>
                  </a:schemeClr>
                </a:solidFill>
              </a:rPr>
              <a:t>Kundekanaler</a:t>
            </a:r>
            <a:endParaRPr lang="da-DK" dirty="0"/>
          </a:p>
        </p:txBody>
      </p:sp>
      <p:sp>
        <p:nvSpPr>
          <p:cNvPr id="3" name="Pladsholder til indhold 2"/>
          <p:cNvSpPr>
            <a:spLocks noGrp="1"/>
          </p:cNvSpPr>
          <p:nvPr>
            <p:ph idx="1"/>
          </p:nvPr>
        </p:nvSpPr>
        <p:spPr>
          <a:xfrm>
            <a:off x="457200" y="1268760"/>
            <a:ext cx="8229600" cy="5184576"/>
          </a:xfrm>
        </p:spPr>
        <p:txBody>
          <a:bodyPr>
            <a:normAutofit fontScale="55000" lnSpcReduction="20000"/>
          </a:bodyPr>
          <a:lstStyle/>
          <a:p>
            <a:pPr>
              <a:spcAft>
                <a:spcPts val="1200"/>
              </a:spcAft>
            </a:pPr>
            <a:r>
              <a:rPr lang="da-DK" dirty="0"/>
              <a:t>Hvordan gør virksomheden opmærksom på produkter og ydelser overfor kunderne? </a:t>
            </a:r>
          </a:p>
          <a:p>
            <a:pPr lvl="1">
              <a:spcAft>
                <a:spcPts val="1200"/>
              </a:spcAft>
            </a:pPr>
            <a:r>
              <a:rPr lang="da-DK" dirty="0"/>
              <a:t>Hvordan leveres produkt eller ydelse til kunderne? </a:t>
            </a:r>
          </a:p>
          <a:p>
            <a:pPr lvl="1">
              <a:spcAft>
                <a:spcPts val="1200"/>
              </a:spcAft>
            </a:pPr>
            <a:r>
              <a:rPr lang="da-DK" dirty="0"/>
              <a:t>Hvordan kommunikerer virksomheden den nødvendige viden til kunderne?</a:t>
            </a:r>
          </a:p>
          <a:p>
            <a:pPr>
              <a:spcAft>
                <a:spcPts val="1200"/>
              </a:spcAft>
            </a:pPr>
            <a:r>
              <a:rPr lang="da-DK" dirty="0"/>
              <a:t>Kundekanaler skal anskues som al den kommunikation og distribution, som en virksomhed har med sine kunder. Kundekanalerne har flere vigtige funktioner:</a:t>
            </a:r>
          </a:p>
          <a:p>
            <a:pPr marL="0" indent="0">
              <a:spcAft>
                <a:spcPts val="1200"/>
              </a:spcAft>
              <a:buNone/>
            </a:pPr>
            <a:r>
              <a:rPr lang="da-DK" dirty="0"/>
              <a:t>	• Skaber opmærksomhed blandt kunderne omkring virksomhedens 	 	  	produkter/services</a:t>
            </a:r>
          </a:p>
          <a:p>
            <a:pPr marL="0" indent="0">
              <a:spcAft>
                <a:spcPts val="1200"/>
              </a:spcAft>
              <a:buNone/>
            </a:pPr>
            <a:r>
              <a:rPr lang="da-DK" dirty="0"/>
              <a:t>	• Gør det muligt for kunderne at købe et specifikt produkt/service</a:t>
            </a:r>
          </a:p>
          <a:p>
            <a:pPr marL="0" indent="0">
              <a:spcAft>
                <a:spcPts val="1200"/>
              </a:spcAft>
              <a:buNone/>
            </a:pPr>
            <a:r>
              <a:rPr lang="da-DK" dirty="0"/>
              <a:t>	• Giver kunden support før, under og efter købet</a:t>
            </a:r>
          </a:p>
          <a:p>
            <a:pPr marL="0" indent="0">
              <a:spcAft>
                <a:spcPts val="1200"/>
              </a:spcAft>
              <a:buNone/>
            </a:pPr>
            <a:r>
              <a:rPr lang="da-DK" dirty="0"/>
              <a:t>	• Hjælper kunderne med at evaluere på den værdi, de får tilført af virksomheden</a:t>
            </a:r>
          </a:p>
          <a:p>
            <a:pPr>
              <a:spcAft>
                <a:spcPts val="1200"/>
              </a:spcAft>
            </a:pPr>
            <a:r>
              <a:rPr lang="da-DK" dirty="0"/>
              <a:t>Det er vigtigt at afklare kundekanalerne, da kanalerne gør virksomheden i stand til at nå ud til kunderne og dermed sælge sine produkter/ydelser?</a:t>
            </a:r>
          </a:p>
          <a:p>
            <a:endParaRPr lang="da-DK" dirty="0"/>
          </a:p>
        </p:txBody>
      </p:sp>
    </p:spTree>
    <p:extLst>
      <p:ext uri="{BB962C8B-B14F-4D97-AF65-F5344CB8AC3E}">
        <p14:creationId xmlns:p14="http://schemas.microsoft.com/office/powerpoint/2010/main" val="2754827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b="0" dirty="0" smtClean="0">
                <a:solidFill>
                  <a:srgbClr val="FFC000"/>
                </a:solidFill>
              </a:rPr>
              <a:t>Produktionsrummet</a:t>
            </a:r>
            <a:endParaRPr lang="da-DK" dirty="0"/>
          </a:p>
        </p:txBody>
      </p:sp>
      <p:sp>
        <p:nvSpPr>
          <p:cNvPr id="3" name="Pladsholder til indhold 2"/>
          <p:cNvSpPr>
            <a:spLocks noGrp="1"/>
          </p:cNvSpPr>
          <p:nvPr>
            <p:ph idx="1"/>
          </p:nvPr>
        </p:nvSpPr>
        <p:spPr/>
        <p:txBody>
          <a:bodyPr>
            <a:normAutofit lnSpcReduction="10000"/>
          </a:bodyPr>
          <a:lstStyle/>
          <a:p>
            <a:r>
              <a:rPr lang="da-DK" dirty="0" smtClean="0">
                <a:solidFill>
                  <a:srgbClr val="FFC000"/>
                </a:solidFill>
              </a:rPr>
              <a:t>Nøgleaktiviteter</a:t>
            </a:r>
            <a:r>
              <a:rPr lang="da-DK" dirty="0" smtClean="0"/>
              <a:t> </a:t>
            </a:r>
            <a:r>
              <a:rPr lang="da-DK" dirty="0"/>
              <a:t>– Hvad er de vigtigste aktiviteter, der skal til for at virksomheden kan levere </a:t>
            </a:r>
            <a:r>
              <a:rPr lang="da-DK" dirty="0" smtClean="0"/>
              <a:t>sit værditilbud </a:t>
            </a:r>
            <a:r>
              <a:rPr lang="da-DK" dirty="0"/>
              <a:t>til kunderne?</a:t>
            </a:r>
          </a:p>
          <a:p>
            <a:r>
              <a:rPr lang="da-DK" dirty="0" smtClean="0">
                <a:solidFill>
                  <a:srgbClr val="FFC000"/>
                </a:solidFill>
              </a:rPr>
              <a:t>Nøgleressourcer</a:t>
            </a:r>
            <a:r>
              <a:rPr lang="da-DK" dirty="0" smtClean="0"/>
              <a:t> </a:t>
            </a:r>
            <a:r>
              <a:rPr lang="da-DK" dirty="0"/>
              <a:t>– Hvilke ressourcer råder virksomheden over for at kunne gennemføre aktiviteterne?</a:t>
            </a:r>
          </a:p>
          <a:p>
            <a:r>
              <a:rPr lang="da-DK" dirty="0" smtClean="0">
                <a:solidFill>
                  <a:srgbClr val="FFC000"/>
                </a:solidFill>
              </a:rPr>
              <a:t>Nøglepartnere</a:t>
            </a:r>
            <a:r>
              <a:rPr lang="da-DK" dirty="0" smtClean="0"/>
              <a:t> </a:t>
            </a:r>
            <a:r>
              <a:rPr lang="da-DK" dirty="0"/>
              <a:t>– Hvem er virksomhedens vigtigste leverandører, partnere og investorer som </a:t>
            </a:r>
            <a:r>
              <a:rPr lang="da-DK" dirty="0" err="1" smtClean="0"/>
              <a:t>gøraktiviteterne</a:t>
            </a:r>
            <a:r>
              <a:rPr lang="da-DK" dirty="0" smtClean="0"/>
              <a:t> </a:t>
            </a:r>
            <a:r>
              <a:rPr lang="da-DK" dirty="0"/>
              <a:t>mulige?</a:t>
            </a:r>
          </a:p>
          <a:p>
            <a:endParaRPr lang="da-DK" dirty="0"/>
          </a:p>
        </p:txBody>
      </p:sp>
    </p:spTree>
    <p:extLst>
      <p:ext uri="{BB962C8B-B14F-4D97-AF65-F5344CB8AC3E}">
        <p14:creationId xmlns:p14="http://schemas.microsoft.com/office/powerpoint/2010/main" val="1356512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solidFill>
                  <a:srgbClr val="FFC000"/>
                </a:solidFill>
              </a:rPr>
              <a:t>Nøgleaktiviteter</a:t>
            </a:r>
            <a:endParaRPr lang="da-DK" dirty="0"/>
          </a:p>
        </p:txBody>
      </p:sp>
      <p:sp>
        <p:nvSpPr>
          <p:cNvPr id="3" name="Pladsholder til indhold 2"/>
          <p:cNvSpPr>
            <a:spLocks noGrp="1"/>
          </p:cNvSpPr>
          <p:nvPr>
            <p:ph idx="1"/>
          </p:nvPr>
        </p:nvSpPr>
        <p:spPr>
          <a:xfrm>
            <a:off x="457200" y="1600200"/>
            <a:ext cx="8229600" cy="5069160"/>
          </a:xfrm>
        </p:spPr>
        <p:txBody>
          <a:bodyPr>
            <a:normAutofit fontScale="55000" lnSpcReduction="20000"/>
          </a:bodyPr>
          <a:lstStyle/>
          <a:p>
            <a:r>
              <a:rPr lang="da-DK" dirty="0"/>
              <a:t>Hvad er de vigtigste aktiviteter, der skal til for at virksomheden kan levere sit værditilbud til kunderne? </a:t>
            </a:r>
          </a:p>
          <a:p>
            <a:pPr lvl="1"/>
            <a:r>
              <a:rPr lang="da-DK" dirty="0"/>
              <a:t>Hvilke aktiviteter understøtter virksomhedens værditilbud, relationen til kunderne og kundekanalerne?</a:t>
            </a:r>
          </a:p>
          <a:p>
            <a:r>
              <a:rPr lang="da-DK" dirty="0"/>
              <a:t>Det er vigtigt at kortlægge virksomhedens nøgleaktiviteter, da det er disse aktiviteter der afgør, hvorvidt virksomheden kan levere værdi til kunderne.</a:t>
            </a:r>
          </a:p>
          <a:p>
            <a:pPr marL="0" indent="0">
              <a:buNone/>
            </a:pPr>
            <a:endParaRPr lang="da-DK" dirty="0"/>
          </a:p>
          <a:p>
            <a:pPr marL="0" indent="0">
              <a:buNone/>
            </a:pPr>
            <a:r>
              <a:rPr lang="da-DK" u="sng" dirty="0"/>
              <a:t>EKSEMPLER</a:t>
            </a:r>
          </a:p>
          <a:p>
            <a:r>
              <a:rPr lang="da-DK" dirty="0"/>
              <a:t>Produktion – Levere produkter/ydelser i massevis eller i overlegen kvalitet. Fx producerer IKEA mange </a:t>
            </a:r>
            <a:r>
              <a:rPr lang="da-DK" dirty="0" err="1"/>
              <a:t>møbler,hvor</a:t>
            </a:r>
            <a:r>
              <a:rPr lang="da-DK" dirty="0"/>
              <a:t> Bang &amp; Olufsen laver produkter af god kvalitet</a:t>
            </a:r>
          </a:p>
          <a:p>
            <a:r>
              <a:rPr lang="da-DK" dirty="0"/>
              <a:t>Problemløsning – Problem og projektorienterede opgaver. Finde nye løsninger på individuelle udfordringer, som kunderne står med. Fx konsulentvirksomheder og servicevirksomheder, der tager sig af det problem kunden har. Evt. kan denne ydelse tilkøbes – som en del af en ny forretningsmodel. At man fx tilbyder rådgivning omkring kerneproduktet. Det kunne være en møbelbutik, der vil sælge indretningsarkitekttimer</a:t>
            </a:r>
          </a:p>
          <a:p>
            <a:r>
              <a:rPr lang="da-DK" dirty="0"/>
              <a:t>Platform/netværk – Formidling og </a:t>
            </a:r>
            <a:r>
              <a:rPr lang="da-DK" dirty="0" err="1"/>
              <a:t>facilitering</a:t>
            </a:r>
            <a:r>
              <a:rPr lang="da-DK" dirty="0"/>
              <a:t> af egne- og andres aktiviteter. </a:t>
            </a:r>
            <a:r>
              <a:rPr lang="da-DK" dirty="0" err="1"/>
              <a:t>Matchmaking</a:t>
            </a:r>
            <a:r>
              <a:rPr lang="da-DK" dirty="0"/>
              <a:t>, </a:t>
            </a:r>
            <a:r>
              <a:rPr lang="da-DK" dirty="0" err="1"/>
              <a:t>programmer,software</a:t>
            </a:r>
            <a:r>
              <a:rPr lang="da-DK" dirty="0"/>
              <a:t> og brands kan fungere som IT-platforme. Fx er det vigtigt for eBay, at de bliver ved med at udvikle og opretholde deres platform (som er deres hjemmeside ebay.com)</a:t>
            </a:r>
          </a:p>
          <a:p>
            <a:endParaRPr lang="da-DK" dirty="0"/>
          </a:p>
        </p:txBody>
      </p:sp>
    </p:spTree>
    <p:extLst>
      <p:ext uri="{BB962C8B-B14F-4D97-AF65-F5344CB8AC3E}">
        <p14:creationId xmlns:p14="http://schemas.microsoft.com/office/powerpoint/2010/main" val="3598958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43408"/>
            <a:ext cx="8229600" cy="1143000"/>
          </a:xfrm>
        </p:spPr>
        <p:txBody>
          <a:bodyPr/>
          <a:lstStyle/>
          <a:p>
            <a:r>
              <a:rPr lang="da-DK" dirty="0">
                <a:solidFill>
                  <a:srgbClr val="FFC000"/>
                </a:solidFill>
              </a:rPr>
              <a:t>Nøgleressourcer</a:t>
            </a:r>
            <a:endParaRPr lang="da-DK" dirty="0"/>
          </a:p>
        </p:txBody>
      </p:sp>
      <p:sp>
        <p:nvSpPr>
          <p:cNvPr id="3" name="Pladsholder til indhold 2"/>
          <p:cNvSpPr>
            <a:spLocks noGrp="1"/>
          </p:cNvSpPr>
          <p:nvPr>
            <p:ph idx="1"/>
          </p:nvPr>
        </p:nvSpPr>
        <p:spPr>
          <a:xfrm>
            <a:off x="-36512" y="548680"/>
            <a:ext cx="8229600" cy="5440362"/>
          </a:xfrm>
        </p:spPr>
        <p:txBody>
          <a:bodyPr>
            <a:noAutofit/>
          </a:bodyPr>
          <a:lstStyle/>
          <a:p>
            <a:r>
              <a:rPr lang="da-DK" sz="1800" dirty="0"/>
              <a:t>Hvilke ressourcer råder virksomheden over for at kunne gennemføre aktiviteterne? Hvilke ressourcer skal der til for at virksomheden kan gøre det den er bedst til? </a:t>
            </a:r>
            <a:r>
              <a:rPr lang="da-DK" sz="1800" dirty="0" smtClean="0"/>
              <a:t>Virksomhedens </a:t>
            </a:r>
            <a:r>
              <a:rPr lang="da-DK" sz="1800" dirty="0"/>
              <a:t>nøgleressourcer er vigtige at afklare for at være i stand til at ”producere og skabe” virksomhedens nøgleaktiviteter.</a:t>
            </a:r>
          </a:p>
          <a:p>
            <a:pPr marL="0" indent="0">
              <a:buNone/>
            </a:pPr>
            <a:endParaRPr lang="da-DK" sz="1800" dirty="0"/>
          </a:p>
          <a:p>
            <a:pPr marL="0" indent="0">
              <a:buNone/>
            </a:pPr>
            <a:r>
              <a:rPr lang="da-DK" sz="1800" dirty="0"/>
              <a:t>Eksempler på ressourcer:</a:t>
            </a:r>
          </a:p>
          <a:p>
            <a:pPr>
              <a:spcBef>
                <a:spcPts val="600"/>
              </a:spcBef>
              <a:spcAft>
                <a:spcPts val="600"/>
              </a:spcAft>
            </a:pPr>
            <a:r>
              <a:rPr lang="da-DK" sz="1800" b="0" dirty="0"/>
              <a:t>Fysiske ressourcer – Fysiske aktiver såsom produktionsfaciliteter, bygninger, køretøjer, maskiner og systemer. Fx detailhandlere som Bilka eller Kvickly er afhængige af fysiske ressourcer</a:t>
            </a:r>
          </a:p>
          <a:p>
            <a:pPr>
              <a:spcBef>
                <a:spcPts val="600"/>
              </a:spcBef>
              <a:spcAft>
                <a:spcPts val="600"/>
              </a:spcAft>
            </a:pPr>
            <a:r>
              <a:rPr lang="da-DK" sz="1800" b="0" dirty="0"/>
              <a:t>Økonomiske ressourcer – De penge virksomheden er afhængig af for at kunne starte/drive virksomheden. Fx investorer, der køber aktier i en lovende virksomhed, eller hvis en kunde betaler forud for sit varekøb.</a:t>
            </a:r>
          </a:p>
          <a:p>
            <a:pPr>
              <a:spcBef>
                <a:spcPts val="600"/>
              </a:spcBef>
              <a:spcAft>
                <a:spcPts val="600"/>
              </a:spcAft>
            </a:pPr>
            <a:r>
              <a:rPr lang="da-DK" sz="1800" b="0" dirty="0"/>
              <a:t>Menneskelige ressourcer – Nødvendige personer og kompetencer. Især vigtigt i </a:t>
            </a:r>
            <a:r>
              <a:rPr lang="da-DK" sz="1800" b="0" dirty="0" err="1"/>
              <a:t>vidensintensive</a:t>
            </a:r>
            <a:r>
              <a:rPr lang="da-DK" sz="1800" b="0" dirty="0"/>
              <a:t> og kreative virksomheder. Fx er Novo Nordisk meget afhængige af menneskelige ressourcer, da denne branche kræver dygtige og erfarne folk</a:t>
            </a:r>
          </a:p>
          <a:p>
            <a:pPr>
              <a:spcBef>
                <a:spcPts val="600"/>
              </a:spcBef>
              <a:spcAft>
                <a:spcPts val="600"/>
              </a:spcAft>
            </a:pPr>
            <a:r>
              <a:rPr lang="da-DK" sz="1800" b="0" dirty="0"/>
              <a:t>Intellektuelle ressourcer – Faktorer, der gør virksomheden differentieret fra andre virksomheder. Vigtige elementer i forbindelse med en stærk forrentningsmodel. Fx brands, viden, patenter og copyrights, partnerskaber og kundedatabaser. Virksomheder som Nike eller Apple er meget afhængige af deres brand som en vigtig ressource</a:t>
            </a:r>
          </a:p>
          <a:p>
            <a:endParaRPr lang="da-DK" sz="1800" dirty="0"/>
          </a:p>
        </p:txBody>
      </p:sp>
    </p:spTree>
    <p:extLst>
      <p:ext uri="{BB962C8B-B14F-4D97-AF65-F5344CB8AC3E}">
        <p14:creationId xmlns:p14="http://schemas.microsoft.com/office/powerpoint/2010/main" val="4517351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171400"/>
            <a:ext cx="8229600" cy="1143000"/>
          </a:xfrm>
        </p:spPr>
        <p:txBody>
          <a:bodyPr/>
          <a:lstStyle/>
          <a:p>
            <a:r>
              <a:rPr lang="da-DK" dirty="0">
                <a:solidFill>
                  <a:srgbClr val="FFC000"/>
                </a:solidFill>
              </a:rPr>
              <a:t>Nøglepartnere</a:t>
            </a:r>
            <a:endParaRPr lang="da-DK" dirty="0"/>
          </a:p>
        </p:txBody>
      </p:sp>
      <p:sp>
        <p:nvSpPr>
          <p:cNvPr id="3" name="Pladsholder til indhold 2"/>
          <p:cNvSpPr>
            <a:spLocks noGrp="1"/>
          </p:cNvSpPr>
          <p:nvPr>
            <p:ph idx="1"/>
          </p:nvPr>
        </p:nvSpPr>
        <p:spPr>
          <a:xfrm>
            <a:off x="477238" y="692696"/>
            <a:ext cx="8229600" cy="5976664"/>
          </a:xfrm>
        </p:spPr>
        <p:txBody>
          <a:bodyPr>
            <a:normAutofit fontScale="47500" lnSpcReduction="20000"/>
          </a:bodyPr>
          <a:lstStyle/>
          <a:p>
            <a:pPr>
              <a:spcBef>
                <a:spcPts val="600"/>
              </a:spcBef>
              <a:spcAft>
                <a:spcPts val="600"/>
              </a:spcAft>
            </a:pPr>
            <a:r>
              <a:rPr lang="da-DK" sz="3800" dirty="0"/>
              <a:t>Hvem er virksomhedens vigtigste leverandører, partnere og investorer, som gør aktiviteterne mulige?</a:t>
            </a:r>
          </a:p>
          <a:p>
            <a:pPr>
              <a:spcBef>
                <a:spcPts val="600"/>
              </a:spcBef>
              <a:spcAft>
                <a:spcPts val="600"/>
              </a:spcAft>
            </a:pPr>
            <a:r>
              <a:rPr lang="da-DK" sz="3800" dirty="0"/>
              <a:t>Det er vigtigt at have styr på virksomhedens nøglepartnere, da disse er væsentlige for, at virksomheden kan gennemføre sine nøgleaktiviteter – og dermed skabe værdi for kunderne.</a:t>
            </a:r>
          </a:p>
          <a:p>
            <a:pPr marL="0" indent="0">
              <a:spcBef>
                <a:spcPts val="600"/>
              </a:spcBef>
              <a:spcAft>
                <a:spcPts val="600"/>
              </a:spcAft>
              <a:buNone/>
            </a:pPr>
            <a:endParaRPr lang="da-DK" sz="3800" dirty="0"/>
          </a:p>
          <a:p>
            <a:pPr marL="0" indent="0">
              <a:spcBef>
                <a:spcPts val="600"/>
              </a:spcBef>
              <a:spcAft>
                <a:spcPts val="600"/>
              </a:spcAft>
              <a:buNone/>
            </a:pPr>
            <a:r>
              <a:rPr lang="da-DK" sz="3800" dirty="0"/>
              <a:t>Eksempler på aspekter omkring nøglepartnere:</a:t>
            </a:r>
          </a:p>
          <a:p>
            <a:pPr>
              <a:spcBef>
                <a:spcPts val="600"/>
              </a:spcBef>
              <a:spcAft>
                <a:spcPts val="600"/>
              </a:spcAft>
            </a:pPr>
            <a:r>
              <a:rPr lang="da-DK" sz="3800" b="0" dirty="0"/>
              <a:t>Distribution – At nå lettere ud til kunderne gennem samarbejde. Fx at dele en container fra Østen til Danmark med en samarbejdspartner</a:t>
            </a:r>
          </a:p>
          <a:p>
            <a:pPr>
              <a:spcBef>
                <a:spcPts val="600"/>
              </a:spcBef>
              <a:spcAft>
                <a:spcPts val="600"/>
              </a:spcAft>
            </a:pPr>
            <a:r>
              <a:rPr lang="da-DK" sz="3800" b="0" dirty="0"/>
              <a:t>Stordriftsfordele – At blive mere effektive eller billigere ved at blive større sammen. Bruges til at reducere omkostninger og involverer ofte outsourcing eller deling af infrastruktur. Fx bilproduktion, da det er dyrt at starte op og kræver en masse udstyr. Jo mere der produceres, jo færre penge kan bilen produceres for</a:t>
            </a:r>
          </a:p>
          <a:p>
            <a:pPr>
              <a:spcBef>
                <a:spcPts val="600"/>
              </a:spcBef>
              <a:spcAft>
                <a:spcPts val="600"/>
              </a:spcAft>
            </a:pPr>
            <a:r>
              <a:rPr lang="da-DK" sz="3800" b="0" dirty="0"/>
              <a:t>Ressource – At dele ressourcer med andre for at opnå ønskede resultat. Indgåelse af partnerskaber kan være nødvendigt i forbindelse med at skaffe viden, tilladelser eller adgang til kunder. Fx arbejder Microsoft og Intel sammen om at udvikle computere og bidrager med hver deres del. McDonald’s markedsfører </a:t>
            </a:r>
            <a:r>
              <a:rPr lang="da-DK" sz="3800" b="0" dirty="0" err="1"/>
              <a:t>Disney’s</a:t>
            </a:r>
            <a:r>
              <a:rPr lang="da-DK" sz="3800" b="0" dirty="0"/>
              <a:t> produkter i McDonald’s restauranter verden over</a:t>
            </a:r>
          </a:p>
          <a:p>
            <a:pPr>
              <a:spcBef>
                <a:spcPts val="600"/>
              </a:spcBef>
              <a:spcAft>
                <a:spcPts val="600"/>
              </a:spcAft>
            </a:pPr>
            <a:r>
              <a:rPr lang="da-DK" sz="3800" b="0" dirty="0"/>
              <a:t>Strategiske alliancer – Samarbejde på nogle områder, men man er fortsat konkurrenter. Fx små virksomheder, der samarbejder om at markedsføre sig, men stadig er konkurrenter</a:t>
            </a:r>
          </a:p>
          <a:p>
            <a:endParaRPr lang="da-DK" dirty="0"/>
          </a:p>
        </p:txBody>
      </p:sp>
    </p:spTree>
    <p:extLst>
      <p:ext uri="{BB962C8B-B14F-4D97-AF65-F5344CB8AC3E}">
        <p14:creationId xmlns:p14="http://schemas.microsoft.com/office/powerpoint/2010/main" val="4876151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b="0" dirty="0" smtClean="0">
                <a:solidFill>
                  <a:srgbClr val="00B050"/>
                </a:solidFill>
              </a:rPr>
              <a:t>Pengerummet</a:t>
            </a:r>
            <a:endParaRPr lang="da-DK" dirty="0"/>
          </a:p>
        </p:txBody>
      </p:sp>
      <p:sp>
        <p:nvSpPr>
          <p:cNvPr id="3" name="Pladsholder til indhold 2"/>
          <p:cNvSpPr>
            <a:spLocks noGrp="1"/>
          </p:cNvSpPr>
          <p:nvPr>
            <p:ph idx="1"/>
          </p:nvPr>
        </p:nvSpPr>
        <p:spPr/>
        <p:txBody>
          <a:bodyPr/>
          <a:lstStyle/>
          <a:p>
            <a:r>
              <a:rPr lang="da-DK" dirty="0" smtClean="0">
                <a:solidFill>
                  <a:srgbClr val="00B050"/>
                </a:solidFill>
              </a:rPr>
              <a:t>Omkostningsstrukturer</a:t>
            </a:r>
          </a:p>
          <a:p>
            <a:pPr lvl="1"/>
            <a:r>
              <a:rPr lang="da-DK" dirty="0"/>
              <a:t>Hvad koster det at drive virksomheden? Hvilke omkostninger har virksomheden til at gennemføre sine nøgleaktiviteter? Hvad er de faste og variable omkostninger?</a:t>
            </a:r>
          </a:p>
          <a:p>
            <a:pPr marL="457200" lvl="1" indent="0">
              <a:buNone/>
            </a:pPr>
            <a:endParaRPr lang="da-DK" dirty="0" smtClean="0"/>
          </a:p>
          <a:p>
            <a:r>
              <a:rPr lang="da-DK" dirty="0" smtClean="0">
                <a:solidFill>
                  <a:srgbClr val="00B050"/>
                </a:solidFill>
              </a:rPr>
              <a:t>Indtjeningskanaler	</a:t>
            </a:r>
          </a:p>
          <a:p>
            <a:pPr lvl="1"/>
            <a:r>
              <a:rPr lang="da-DK" dirty="0"/>
              <a:t>Hvordan tjener virksomheden penge på salg af produkter eller serviceydelser?</a:t>
            </a:r>
          </a:p>
          <a:p>
            <a:pPr lvl="1"/>
            <a:endParaRPr lang="da-DK" dirty="0"/>
          </a:p>
        </p:txBody>
      </p:sp>
    </p:spTree>
    <p:extLst>
      <p:ext uri="{BB962C8B-B14F-4D97-AF65-F5344CB8AC3E}">
        <p14:creationId xmlns:p14="http://schemas.microsoft.com/office/powerpoint/2010/main" val="86453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dirty="0" smtClean="0">
                <a:solidFill>
                  <a:srgbClr val="00B050"/>
                </a:solidFill>
              </a:rPr>
              <a:t>Omkostningsstrukturer</a:t>
            </a:r>
            <a:endParaRPr lang="da-DK" dirty="0"/>
          </a:p>
        </p:txBody>
      </p:sp>
      <p:sp>
        <p:nvSpPr>
          <p:cNvPr id="3" name="Pladsholder til indhold 2"/>
          <p:cNvSpPr>
            <a:spLocks noGrp="1"/>
          </p:cNvSpPr>
          <p:nvPr>
            <p:ph idx="1"/>
          </p:nvPr>
        </p:nvSpPr>
        <p:spPr>
          <a:xfrm>
            <a:off x="457200" y="1600200"/>
            <a:ext cx="8229600" cy="5141168"/>
          </a:xfrm>
        </p:spPr>
        <p:txBody>
          <a:bodyPr>
            <a:normAutofit fontScale="55000" lnSpcReduction="20000"/>
          </a:bodyPr>
          <a:lstStyle/>
          <a:p>
            <a:r>
              <a:rPr lang="da-DK" dirty="0"/>
              <a:t>Hvad koster det at drive virksomheden? Hvilke omkostninger har virksomheden til at gennemføre sine nøgleaktiviteter? Hvad er de faste og variable omkostninger</a:t>
            </a:r>
            <a:r>
              <a:rPr lang="da-DK" dirty="0" smtClean="0"/>
              <a:t>?</a:t>
            </a:r>
          </a:p>
          <a:p>
            <a:pPr marL="0" indent="0">
              <a:buNone/>
            </a:pPr>
            <a:endParaRPr lang="da-DK" dirty="0"/>
          </a:p>
          <a:p>
            <a:r>
              <a:rPr lang="da-DK" dirty="0"/>
              <a:t>At kortlægge virksomhedens omkostningsstrukturer er vigtigt for at kunne prissætte sit produkt, optimeredriften og skabe øget vækst. De hænger sammen med nøgleaktiviteter og nøglepartnere.</a:t>
            </a:r>
          </a:p>
          <a:p>
            <a:pPr marL="0" indent="0">
              <a:buNone/>
            </a:pPr>
            <a:endParaRPr lang="da-DK" dirty="0"/>
          </a:p>
          <a:p>
            <a:pPr marL="0" indent="0">
              <a:buNone/>
            </a:pPr>
            <a:r>
              <a:rPr lang="da-DK" dirty="0"/>
              <a:t>Begreber:</a:t>
            </a:r>
          </a:p>
          <a:p>
            <a:r>
              <a:rPr lang="da-DK" b="0" dirty="0"/>
              <a:t>Omkostningsdrevet – Fokus på at minimere omkostninger. Fx flyselskabet </a:t>
            </a:r>
            <a:r>
              <a:rPr lang="da-DK" b="0" dirty="0" err="1"/>
              <a:t>Ryanair</a:t>
            </a:r>
            <a:endParaRPr lang="da-DK" b="0" dirty="0"/>
          </a:p>
          <a:p>
            <a:r>
              <a:rPr lang="da-DK" b="0" dirty="0"/>
              <a:t>Værdidrevet – Fokus på at skabe værdi gennem unikke værditilbud. Mindre fokus på omkostninger, men mere på at skabe værdi, som karakteriseres ved høj grad af personlig service og unikke værditilbud. Fx falder luksushoteller ind under denne </a:t>
            </a:r>
            <a:r>
              <a:rPr lang="da-DK" b="0" dirty="0" smtClean="0"/>
              <a:t>kategori</a:t>
            </a:r>
          </a:p>
          <a:p>
            <a:endParaRPr lang="da-DK" b="0" dirty="0"/>
          </a:p>
          <a:p>
            <a:pPr marL="0" indent="0">
              <a:buNone/>
            </a:pPr>
            <a:r>
              <a:rPr lang="da-DK" dirty="0"/>
              <a:t>Omkostningsstrukturer kan have følgende kendetegn:</a:t>
            </a:r>
          </a:p>
          <a:p>
            <a:r>
              <a:rPr lang="da-DK" b="0" dirty="0"/>
              <a:t>Faste omkostninger (kontante </a:t>
            </a:r>
            <a:r>
              <a:rPr lang="da-DK" b="0" dirty="0" err="1"/>
              <a:t>kapicitetsomk</a:t>
            </a:r>
            <a:r>
              <a:rPr lang="da-DK" b="0" dirty="0"/>
              <a:t>.)– Forbliver den samme uafhængigt af mængden af produkter eller services. Det kan fx være lønninger eller husleje</a:t>
            </a:r>
          </a:p>
          <a:p>
            <a:r>
              <a:rPr lang="da-DK" b="0" dirty="0"/>
              <a:t>Variable omkostninger – Varierer i forhold til mængden af produkter eller services. Festivaler har fx en høj grad af varierende omkostninger.</a:t>
            </a:r>
          </a:p>
          <a:p>
            <a:endParaRPr lang="da-DK" dirty="0"/>
          </a:p>
        </p:txBody>
      </p:sp>
    </p:spTree>
    <p:extLst>
      <p:ext uri="{BB962C8B-B14F-4D97-AF65-F5344CB8AC3E}">
        <p14:creationId xmlns:p14="http://schemas.microsoft.com/office/powerpoint/2010/main" val="1312318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Virksomheden </a:t>
            </a:r>
            <a:endParaRPr lang="da-DK" dirty="0"/>
          </a:p>
        </p:txBody>
      </p:sp>
      <p:sp>
        <p:nvSpPr>
          <p:cNvPr id="3" name="Pladsholder til indhold 2"/>
          <p:cNvSpPr>
            <a:spLocks noGrp="1"/>
          </p:cNvSpPr>
          <p:nvPr>
            <p:ph idx="1"/>
          </p:nvPr>
        </p:nvSpPr>
        <p:spPr/>
        <p:txBody>
          <a:bodyPr/>
          <a:lstStyle/>
          <a:p>
            <a:r>
              <a:rPr lang="da-DK" dirty="0" smtClean="0"/>
              <a:t>Hvorfor skal vi lære om virksomheden? </a:t>
            </a:r>
            <a:endParaRPr lang="da-DK" dirty="0"/>
          </a:p>
        </p:txBody>
      </p:sp>
    </p:spTree>
    <p:extLst>
      <p:ext uri="{BB962C8B-B14F-4D97-AF65-F5344CB8AC3E}">
        <p14:creationId xmlns:p14="http://schemas.microsoft.com/office/powerpoint/2010/main" val="2624775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solidFill>
                  <a:srgbClr val="00B050"/>
                </a:solidFill>
              </a:rPr>
              <a:t>Indtjeningskanaler</a:t>
            </a:r>
            <a:endParaRPr lang="da-DK" dirty="0"/>
          </a:p>
        </p:txBody>
      </p:sp>
      <p:sp>
        <p:nvSpPr>
          <p:cNvPr id="3" name="Pladsholder til indhold 2"/>
          <p:cNvSpPr>
            <a:spLocks noGrp="1"/>
          </p:cNvSpPr>
          <p:nvPr>
            <p:ph idx="1"/>
          </p:nvPr>
        </p:nvSpPr>
        <p:spPr>
          <a:xfrm>
            <a:off x="457200" y="1600200"/>
            <a:ext cx="8229600" cy="5257800"/>
          </a:xfrm>
        </p:spPr>
        <p:txBody>
          <a:bodyPr>
            <a:normAutofit fontScale="47500" lnSpcReduction="20000"/>
          </a:bodyPr>
          <a:lstStyle/>
          <a:p>
            <a:pPr>
              <a:spcBef>
                <a:spcPts val="600"/>
              </a:spcBef>
              <a:spcAft>
                <a:spcPts val="600"/>
              </a:spcAft>
            </a:pPr>
            <a:r>
              <a:rPr lang="da-DK" dirty="0"/>
              <a:t>Hvordan tjener virksomheden penge på salg af produkter eller serviceydelser?</a:t>
            </a:r>
          </a:p>
          <a:p>
            <a:pPr>
              <a:spcBef>
                <a:spcPts val="600"/>
              </a:spcBef>
              <a:spcAft>
                <a:spcPts val="600"/>
              </a:spcAft>
            </a:pPr>
            <a:r>
              <a:rPr lang="da-DK" dirty="0"/>
              <a:t>Indtjeningskanalerne er vigtige at få kortlagt i forretningsmodellen for at få indsigt i de pengestrømme, der genereres på baggrund af salg. De hænger sammen med kunderelationer og kundekanaler.</a:t>
            </a:r>
          </a:p>
          <a:p>
            <a:pPr marL="0" indent="0">
              <a:spcBef>
                <a:spcPts val="600"/>
              </a:spcBef>
              <a:spcAft>
                <a:spcPts val="600"/>
              </a:spcAft>
              <a:buNone/>
            </a:pPr>
            <a:endParaRPr lang="da-DK" dirty="0"/>
          </a:p>
          <a:p>
            <a:pPr marL="0" indent="0">
              <a:spcBef>
                <a:spcPts val="600"/>
              </a:spcBef>
              <a:spcAft>
                <a:spcPts val="600"/>
              </a:spcAft>
              <a:buNone/>
            </a:pPr>
            <a:r>
              <a:rPr lang="da-DK" dirty="0"/>
              <a:t>Begreber:</a:t>
            </a:r>
          </a:p>
          <a:p>
            <a:pPr>
              <a:spcBef>
                <a:spcPts val="600"/>
              </a:spcBef>
              <a:spcAft>
                <a:spcPts val="600"/>
              </a:spcAft>
            </a:pPr>
            <a:r>
              <a:rPr lang="da-DK" dirty="0"/>
              <a:t>Salg af fysiske produkter – </a:t>
            </a:r>
            <a:r>
              <a:rPr lang="da-DK" b="0" dirty="0"/>
              <a:t>Prissætning skal kunne give overskud, hvor indtægtskilden er baseret på de omkostninger, der er forbundet med fremstilling af produktet.</a:t>
            </a:r>
          </a:p>
          <a:p>
            <a:pPr>
              <a:spcBef>
                <a:spcPts val="600"/>
              </a:spcBef>
              <a:spcAft>
                <a:spcPts val="600"/>
              </a:spcAft>
            </a:pPr>
            <a:r>
              <a:rPr lang="da-DK" dirty="0"/>
              <a:t>Brugsafgift </a:t>
            </a:r>
            <a:r>
              <a:rPr lang="da-DK" b="0" dirty="0"/>
              <a:t>– Jo mere kunden bruger, des mere skal kunden betale. Fx når man bor på hotel, betales typisk per overnatning, eller man betaler for den tid, man taler i telefon</a:t>
            </a:r>
          </a:p>
          <a:p>
            <a:pPr>
              <a:spcBef>
                <a:spcPts val="600"/>
              </a:spcBef>
              <a:spcAft>
                <a:spcPts val="600"/>
              </a:spcAft>
            </a:pPr>
            <a:r>
              <a:rPr lang="da-DK" dirty="0"/>
              <a:t>Abonnementsafgift – </a:t>
            </a:r>
            <a:r>
              <a:rPr lang="da-DK" b="0" dirty="0"/>
              <a:t>Kunden får adgang til ubegrænset service. Fx adgang til et fitnesscenter for et fast månedligt beløb</a:t>
            </a:r>
          </a:p>
          <a:p>
            <a:pPr>
              <a:spcBef>
                <a:spcPts val="600"/>
              </a:spcBef>
              <a:spcAft>
                <a:spcPts val="600"/>
              </a:spcAft>
            </a:pPr>
            <a:r>
              <a:rPr lang="da-DK" dirty="0"/>
              <a:t>Udlån/leje/Leasing </a:t>
            </a:r>
            <a:r>
              <a:rPr lang="da-DK" b="0" dirty="0"/>
              <a:t>– Kunden får midlertidig særrettighed til at benytte sig af en bestemt egenskab for en fastlagt periode mod et gebyr. Fx leje eller leasing af biler</a:t>
            </a:r>
          </a:p>
          <a:p>
            <a:pPr>
              <a:spcBef>
                <a:spcPts val="600"/>
              </a:spcBef>
              <a:spcAft>
                <a:spcPts val="600"/>
              </a:spcAft>
            </a:pPr>
            <a:r>
              <a:rPr lang="da-DK" dirty="0"/>
              <a:t>Licensudstedelse </a:t>
            </a:r>
            <a:r>
              <a:rPr lang="da-DK" b="0" dirty="0"/>
              <a:t>– Kunden får adgang til at bruge en beskyttet egenskab. Fx hvis patentholdere giver andre selskaber ret til at anvende en patenteret teknologi mod betaling af en licensafgift</a:t>
            </a:r>
          </a:p>
          <a:p>
            <a:pPr>
              <a:spcBef>
                <a:spcPts val="600"/>
              </a:spcBef>
              <a:spcAft>
                <a:spcPts val="600"/>
              </a:spcAft>
            </a:pPr>
            <a:r>
              <a:rPr lang="da-DK" dirty="0"/>
              <a:t>Serviceydelse – </a:t>
            </a:r>
            <a:r>
              <a:rPr lang="da-DK" b="0" dirty="0"/>
              <a:t>At tage betaling for en ydelse baseret på viden, erfaring osv. Fx at gå til psykolog</a:t>
            </a:r>
          </a:p>
          <a:p>
            <a:pPr>
              <a:spcBef>
                <a:spcPts val="600"/>
              </a:spcBef>
              <a:spcAft>
                <a:spcPts val="600"/>
              </a:spcAft>
            </a:pPr>
            <a:r>
              <a:rPr lang="da-DK" dirty="0"/>
              <a:t>Sponsorater </a:t>
            </a:r>
            <a:r>
              <a:rPr lang="da-DK" b="0" dirty="0"/>
              <a:t>– Økonomisk støtte fra en sponsor. Det er vigtigt at huske, at der følger en modydelse med fx synlighed for sponsoren</a:t>
            </a:r>
          </a:p>
          <a:p>
            <a:endParaRPr lang="da-DK" b="0" dirty="0"/>
          </a:p>
        </p:txBody>
      </p:sp>
    </p:spTree>
    <p:extLst>
      <p:ext uri="{BB962C8B-B14F-4D97-AF65-F5344CB8AC3E}">
        <p14:creationId xmlns:p14="http://schemas.microsoft.com/office/powerpoint/2010/main" val="30649762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7 arketyper af digitale forretningsmodeller</a:t>
            </a:r>
            <a:endParaRPr lang="da-DK" dirty="0"/>
          </a:p>
        </p:txBody>
      </p:sp>
      <p:sp>
        <p:nvSpPr>
          <p:cNvPr id="3" name="Pladsholder til indhold 2"/>
          <p:cNvSpPr>
            <a:spLocks noGrp="1"/>
          </p:cNvSpPr>
          <p:nvPr>
            <p:ph idx="1"/>
          </p:nvPr>
        </p:nvSpPr>
        <p:spPr>
          <a:xfrm>
            <a:off x="457200" y="1600200"/>
            <a:ext cx="8229600" cy="5257800"/>
          </a:xfrm>
        </p:spPr>
        <p:txBody>
          <a:bodyPr>
            <a:normAutofit fontScale="70000" lnSpcReduction="20000"/>
          </a:bodyPr>
          <a:lstStyle/>
          <a:p>
            <a:r>
              <a:rPr lang="da-DK" dirty="0"/>
              <a:t>Forskere kortlægger digitale </a:t>
            </a:r>
            <a:r>
              <a:rPr lang="da-DK" dirty="0" smtClean="0"/>
              <a:t>forretningsmodeller og finder 7 arketyper. ”</a:t>
            </a:r>
            <a:r>
              <a:rPr lang="da-DK" dirty="0"/>
              <a:t>Digitale købmænd” eller ”pure </a:t>
            </a:r>
            <a:r>
              <a:rPr lang="da-DK" dirty="0" err="1"/>
              <a:t>players</a:t>
            </a:r>
            <a:r>
              <a:rPr lang="da-DK" dirty="0" smtClean="0"/>
              <a:t>”?</a:t>
            </a:r>
          </a:p>
          <a:p>
            <a:pPr marL="0" indent="0">
              <a:spcBef>
                <a:spcPts val="600"/>
              </a:spcBef>
              <a:spcAft>
                <a:spcPts val="600"/>
              </a:spcAft>
              <a:buNone/>
            </a:pPr>
            <a:r>
              <a:rPr lang="da-DK" dirty="0"/>
              <a:t/>
            </a:r>
            <a:br>
              <a:rPr lang="da-DK" dirty="0"/>
            </a:br>
            <a:r>
              <a:rPr lang="da-DK" dirty="0"/>
              <a:t>D</a:t>
            </a:r>
            <a:r>
              <a:rPr lang="da-DK" dirty="0" smtClean="0"/>
              <a:t>e </a:t>
            </a:r>
            <a:r>
              <a:rPr lang="da-DK" dirty="0"/>
              <a:t>syv arketyper på digitale virksomheder, der findes i dag. Målet var at se, om de digitale forretningsmodeller har ændret sig sammenlignet med for tyve år siden, da markedet opstod.</a:t>
            </a:r>
          </a:p>
          <a:p>
            <a:pPr>
              <a:spcBef>
                <a:spcPts val="600"/>
              </a:spcBef>
              <a:spcAft>
                <a:spcPts val="600"/>
              </a:spcAft>
              <a:buFontTx/>
              <a:buChar char="-"/>
            </a:pPr>
            <a:r>
              <a:rPr lang="da-DK" dirty="0" smtClean="0"/>
              <a:t>Vi </a:t>
            </a:r>
            <a:r>
              <a:rPr lang="da-DK" dirty="0"/>
              <a:t>kan se, at der er sket et momentskift i branchen. Mange flere virksomheder er flyttet over til at inkorporere det digitale i visse dele af forretningen, samtidig med at der er kommet flere såkaldte ”pure </a:t>
            </a:r>
            <a:r>
              <a:rPr lang="da-DK" dirty="0" err="1"/>
              <a:t>players</a:t>
            </a:r>
            <a:r>
              <a:rPr lang="da-DK" dirty="0" smtClean="0"/>
              <a:t>”,</a:t>
            </a:r>
          </a:p>
          <a:p>
            <a:pPr>
              <a:spcBef>
                <a:spcPts val="600"/>
              </a:spcBef>
              <a:spcAft>
                <a:spcPts val="600"/>
              </a:spcAft>
              <a:buFontTx/>
              <a:buChar char="-"/>
            </a:pPr>
            <a:r>
              <a:rPr lang="da-DK" dirty="0" smtClean="0"/>
              <a:t>Pure </a:t>
            </a:r>
            <a:r>
              <a:rPr lang="da-DK" dirty="0" err="1"/>
              <a:t>players</a:t>
            </a:r>
            <a:r>
              <a:rPr lang="da-DK" dirty="0"/>
              <a:t> er fællesbetegnelse for fire af de syv arketyper. Det er forretninger, der ikke længere har en fysisk dør man går ind ad for at købe ind, men udelukkende eksisterer på nettet. Da internethandel opstod for omkring femten-tyve år siden var det ofte ”rigtige” butikker, der supplerede forretningen med at sælge varer via nettet. Den arketype kaldes i analysen for ”Den digitale købmand”.</a:t>
            </a:r>
          </a:p>
          <a:p>
            <a:endParaRPr lang="da-DK" dirty="0"/>
          </a:p>
        </p:txBody>
      </p:sp>
    </p:spTree>
    <p:extLst>
      <p:ext uri="{BB962C8B-B14F-4D97-AF65-F5344CB8AC3E}">
        <p14:creationId xmlns:p14="http://schemas.microsoft.com/office/powerpoint/2010/main" val="15449590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7 arketyper</a:t>
            </a:r>
            <a:endParaRPr lang="da-DK" dirty="0"/>
          </a:p>
        </p:txBody>
      </p:sp>
      <p:sp>
        <p:nvSpPr>
          <p:cNvPr id="3" name="Pladsholder til indhold 2"/>
          <p:cNvSpPr>
            <a:spLocks noGrp="1"/>
          </p:cNvSpPr>
          <p:nvPr>
            <p:ph idx="1"/>
          </p:nvPr>
        </p:nvSpPr>
        <p:spPr>
          <a:xfrm>
            <a:off x="457200" y="1124744"/>
            <a:ext cx="8229600" cy="5733256"/>
          </a:xfrm>
        </p:spPr>
        <p:txBody>
          <a:bodyPr>
            <a:normAutofit fontScale="25000" lnSpcReduction="20000"/>
          </a:bodyPr>
          <a:lstStyle/>
          <a:p>
            <a:pPr>
              <a:spcBef>
                <a:spcPts val="600"/>
              </a:spcBef>
              <a:spcAft>
                <a:spcPts val="600"/>
              </a:spcAft>
            </a:pPr>
            <a:r>
              <a:rPr lang="da-DK" sz="5600" dirty="0"/>
              <a:t>1. Den digitale købmand</a:t>
            </a:r>
          </a:p>
          <a:p>
            <a:pPr>
              <a:spcBef>
                <a:spcPts val="600"/>
              </a:spcBef>
              <a:spcAft>
                <a:spcPts val="600"/>
              </a:spcAft>
            </a:pPr>
            <a:r>
              <a:rPr lang="da-DK" sz="5600" dirty="0"/>
              <a:t>- Har sin fysiske butik men supplerer med salg via Internettet</a:t>
            </a:r>
            <a:br>
              <a:rPr lang="da-DK" sz="5600" dirty="0"/>
            </a:br>
            <a:r>
              <a:rPr lang="da-DK" sz="5600" dirty="0"/>
              <a:t>- Branding, annoncering, varekataloger, service- og vejledninger på nettet</a:t>
            </a:r>
          </a:p>
          <a:p>
            <a:pPr>
              <a:spcBef>
                <a:spcPts val="600"/>
              </a:spcBef>
              <a:spcAft>
                <a:spcPts val="600"/>
              </a:spcAft>
            </a:pPr>
            <a:r>
              <a:rPr lang="da-DK" sz="5600" dirty="0"/>
              <a:t>2. Webshoppen</a:t>
            </a:r>
          </a:p>
          <a:p>
            <a:pPr>
              <a:spcBef>
                <a:spcPts val="600"/>
              </a:spcBef>
              <a:spcAft>
                <a:spcPts val="600"/>
              </a:spcAft>
            </a:pPr>
            <a:r>
              <a:rPr lang="da-DK" sz="5600" dirty="0"/>
              <a:t>- Køber hos grosister og sælger direkte til forbrugere via internettet</a:t>
            </a:r>
            <a:br>
              <a:rPr lang="da-DK" sz="5600" dirty="0"/>
            </a:br>
            <a:r>
              <a:rPr lang="da-DK" sz="5600" dirty="0"/>
              <a:t>- Undgår fordyrende fysisk detailbutik omkostninger og har samtidigt større varesortiment</a:t>
            </a:r>
          </a:p>
          <a:p>
            <a:pPr>
              <a:spcBef>
                <a:spcPts val="600"/>
              </a:spcBef>
              <a:spcAft>
                <a:spcPts val="600"/>
              </a:spcAft>
            </a:pPr>
            <a:r>
              <a:rPr lang="da-DK" sz="5600" dirty="0"/>
              <a:t>3. Den digitale producent</a:t>
            </a:r>
          </a:p>
          <a:p>
            <a:pPr>
              <a:spcBef>
                <a:spcPts val="600"/>
              </a:spcBef>
              <a:spcAft>
                <a:spcPts val="600"/>
              </a:spcAft>
            </a:pPr>
            <a:r>
              <a:rPr lang="da-DK" sz="5600" dirty="0"/>
              <a:t>- Udvider sine fysiske produkter med digitale tjenester bl.a. med IOT (Internet Of Things)</a:t>
            </a:r>
            <a:br>
              <a:rPr lang="da-DK" sz="5600" dirty="0"/>
            </a:br>
            <a:r>
              <a:rPr lang="da-DK" sz="5600" dirty="0"/>
              <a:t>- Skaber nye </a:t>
            </a:r>
            <a:r>
              <a:rPr lang="da-DK" sz="5600" dirty="0" err="1"/>
              <a:t>funktionaliteter</a:t>
            </a:r>
            <a:r>
              <a:rPr lang="da-DK" sz="5600" dirty="0"/>
              <a:t> samt digitale </a:t>
            </a:r>
            <a:r>
              <a:rPr lang="da-DK" sz="5600" dirty="0" err="1"/>
              <a:t>lock</a:t>
            </a:r>
            <a:r>
              <a:rPr lang="da-DK" sz="5600" dirty="0"/>
              <a:t>-in effekter om det fysiske produkt</a:t>
            </a:r>
          </a:p>
          <a:p>
            <a:pPr>
              <a:spcBef>
                <a:spcPts val="600"/>
              </a:spcBef>
              <a:spcAft>
                <a:spcPts val="600"/>
              </a:spcAft>
            </a:pPr>
            <a:r>
              <a:rPr lang="da-DK" sz="5600" dirty="0"/>
              <a:t>4. Software producenten</a:t>
            </a:r>
          </a:p>
          <a:p>
            <a:pPr>
              <a:spcBef>
                <a:spcPts val="600"/>
              </a:spcBef>
              <a:spcAft>
                <a:spcPts val="600"/>
              </a:spcAft>
            </a:pPr>
            <a:r>
              <a:rPr lang="da-DK" sz="5600" dirty="0"/>
              <a:t>- Bygger software med licens/direkte betaling</a:t>
            </a:r>
            <a:br>
              <a:rPr lang="da-DK" sz="5600" dirty="0"/>
            </a:br>
            <a:r>
              <a:rPr lang="da-DK" sz="5600" dirty="0"/>
              <a:t>- Marginalomkostninger grænsende til nul, skalerbarhed og udrulning/opdatering via internet</a:t>
            </a:r>
          </a:p>
          <a:p>
            <a:pPr>
              <a:spcBef>
                <a:spcPts val="600"/>
              </a:spcBef>
              <a:spcAft>
                <a:spcPts val="600"/>
              </a:spcAft>
            </a:pPr>
            <a:r>
              <a:rPr lang="da-DK" sz="5600" dirty="0"/>
              <a:t>5. Den digitale platformsbygger</a:t>
            </a:r>
          </a:p>
          <a:p>
            <a:pPr>
              <a:spcBef>
                <a:spcPts val="600"/>
              </a:spcBef>
              <a:spcAft>
                <a:spcPts val="600"/>
              </a:spcAft>
            </a:pPr>
            <a:r>
              <a:rPr lang="da-DK" sz="5600" dirty="0"/>
              <a:t>- Bygger sin egen digitale platform på internettet</a:t>
            </a:r>
            <a:br>
              <a:rPr lang="da-DK" sz="5600" dirty="0"/>
            </a:br>
            <a:r>
              <a:rPr lang="da-DK" sz="5600" dirty="0"/>
              <a:t>- </a:t>
            </a:r>
            <a:r>
              <a:rPr lang="da-DK" sz="5600" dirty="0" err="1"/>
              <a:t>Skalering</a:t>
            </a:r>
            <a:r>
              <a:rPr lang="da-DK" sz="5600" dirty="0"/>
              <a:t> af antal bruger og brugen kilden til indirekte salg</a:t>
            </a:r>
          </a:p>
          <a:p>
            <a:pPr>
              <a:spcBef>
                <a:spcPts val="600"/>
              </a:spcBef>
              <a:spcAft>
                <a:spcPts val="600"/>
              </a:spcAft>
            </a:pPr>
            <a:r>
              <a:rPr lang="da-DK" sz="5600" dirty="0"/>
              <a:t>6. </a:t>
            </a:r>
            <a:r>
              <a:rPr lang="da-DK" sz="5600" dirty="0" err="1"/>
              <a:t>App</a:t>
            </a:r>
            <a:r>
              <a:rPr lang="da-DK" sz="5600" dirty="0"/>
              <a:t> opfinderen</a:t>
            </a:r>
          </a:p>
          <a:p>
            <a:pPr>
              <a:spcBef>
                <a:spcPts val="600"/>
              </a:spcBef>
              <a:spcAft>
                <a:spcPts val="600"/>
              </a:spcAft>
            </a:pPr>
            <a:r>
              <a:rPr lang="da-DK" sz="5600" dirty="0"/>
              <a:t>- Ser et behov og bygger en </a:t>
            </a:r>
            <a:r>
              <a:rPr lang="da-DK" sz="5600" dirty="0" err="1"/>
              <a:t>app</a:t>
            </a:r>
            <a:r>
              <a:rPr lang="da-DK" sz="5600" dirty="0"/>
              <a:t> som dækker behovet</a:t>
            </a:r>
            <a:br>
              <a:rPr lang="da-DK" sz="5600" dirty="0"/>
            </a:br>
            <a:r>
              <a:rPr lang="da-DK" sz="5600" dirty="0"/>
              <a:t>- Ekstremt lave start-up og exit </a:t>
            </a:r>
            <a:r>
              <a:rPr lang="da-DK" sz="5600" dirty="0" err="1"/>
              <a:t>costs</a:t>
            </a:r>
            <a:endParaRPr lang="da-DK" sz="5600" dirty="0"/>
          </a:p>
          <a:p>
            <a:pPr>
              <a:spcBef>
                <a:spcPts val="600"/>
              </a:spcBef>
              <a:spcAft>
                <a:spcPts val="600"/>
              </a:spcAft>
            </a:pPr>
            <a:r>
              <a:rPr lang="da-DK" sz="5600" dirty="0"/>
              <a:t>7. Wiki-skaberen</a:t>
            </a:r>
          </a:p>
          <a:p>
            <a:pPr>
              <a:spcBef>
                <a:spcPts val="600"/>
              </a:spcBef>
              <a:spcAft>
                <a:spcPts val="600"/>
              </a:spcAft>
            </a:pPr>
            <a:r>
              <a:rPr lang="da-DK" sz="5600" dirty="0"/>
              <a:t>- Brugerne er både skabere samt forbrugere af indholdet</a:t>
            </a:r>
            <a:br>
              <a:rPr lang="da-DK" sz="5600" dirty="0"/>
            </a:br>
            <a:r>
              <a:rPr lang="da-DK" sz="5600" dirty="0"/>
              <a:t>- Indtjening sker gennem donationer og eller indirekte salg</a:t>
            </a:r>
          </a:p>
          <a:p>
            <a:endParaRPr lang="da-DK" dirty="0"/>
          </a:p>
        </p:txBody>
      </p:sp>
    </p:spTree>
    <p:extLst>
      <p:ext uri="{BB962C8B-B14F-4D97-AF65-F5344CB8AC3E}">
        <p14:creationId xmlns:p14="http://schemas.microsoft.com/office/powerpoint/2010/main" val="12450954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a-DK" dirty="0" err="1"/>
              <a:t>disruption</a:t>
            </a:r>
            <a:r>
              <a:rPr lang="da-DK" dirty="0"/>
              <a:t> </a:t>
            </a:r>
            <a:r>
              <a:rPr lang="da-DK" dirty="0" smtClean="0"/>
              <a:t>af forretningsmodeller</a:t>
            </a:r>
            <a:endParaRPr lang="da-DK" dirty="0"/>
          </a:p>
        </p:txBody>
      </p:sp>
      <p:sp>
        <p:nvSpPr>
          <p:cNvPr id="3" name="Pladsholder til indhold 2"/>
          <p:cNvSpPr>
            <a:spLocks noGrp="1"/>
          </p:cNvSpPr>
          <p:nvPr>
            <p:ph idx="1"/>
          </p:nvPr>
        </p:nvSpPr>
        <p:spPr/>
        <p:txBody>
          <a:bodyPr>
            <a:normAutofit fontScale="77500" lnSpcReduction="20000"/>
          </a:bodyPr>
          <a:lstStyle/>
          <a:p>
            <a:r>
              <a:rPr lang="da-DK" dirty="0"/>
              <a:t>”En virksomhed der gennem innovation af nye produkter og services undergraver eller nedbryder en eksisterende branches typiske forretningsmodeller</a:t>
            </a:r>
            <a:r>
              <a:rPr lang="da-DK" dirty="0" smtClean="0"/>
              <a:t>.”</a:t>
            </a:r>
          </a:p>
          <a:p>
            <a:endParaRPr lang="da-DK" dirty="0"/>
          </a:p>
          <a:p>
            <a:r>
              <a:rPr lang="da-DK" dirty="0" err="1"/>
              <a:t>Disruption</a:t>
            </a:r>
            <a:r>
              <a:rPr lang="da-DK" dirty="0"/>
              <a:t> er ikke kun innovation, men river alt op med rode og ændrer måden vi tænker på, vores adfærd, måden vi gør forretning på og lever vores dagligdag </a:t>
            </a:r>
            <a:r>
              <a:rPr lang="da-DK" dirty="0" smtClean="0"/>
              <a:t>på.</a:t>
            </a:r>
          </a:p>
          <a:p>
            <a:r>
              <a:rPr lang="da-DK" dirty="0" err="1" smtClean="0"/>
              <a:t>Disruption</a:t>
            </a:r>
            <a:r>
              <a:rPr lang="da-DK" dirty="0" smtClean="0"/>
              <a:t> </a:t>
            </a:r>
            <a:r>
              <a:rPr lang="da-DK" dirty="0"/>
              <a:t>fordriver et eksisterende marked, en industri eller teknologi og erstatter det med et nyt og bedre produkt. Det er på en gang destruktivt og kreativt. </a:t>
            </a:r>
            <a:endParaRPr lang="da-DK" dirty="0" smtClean="0"/>
          </a:p>
          <a:p>
            <a:pPr marL="0" indent="0">
              <a:buNone/>
            </a:pPr>
            <a:r>
              <a:rPr lang="da-DK" i="1" dirty="0"/>
              <a:t>Professor </a:t>
            </a:r>
            <a:r>
              <a:rPr lang="da-DK" i="1" dirty="0" err="1"/>
              <a:t>Clayton</a:t>
            </a:r>
            <a:r>
              <a:rPr lang="da-DK" i="1" dirty="0"/>
              <a:t> M. Christensen, </a:t>
            </a:r>
            <a:r>
              <a:rPr lang="da-DK" i="1" dirty="0" smtClean="0"/>
              <a:t>Harvard.</a:t>
            </a:r>
            <a:endParaRPr lang="da-DK" i="1" dirty="0" smtClean="0">
              <a:hlinkClick r:id="rId2"/>
            </a:endParaRPr>
          </a:p>
          <a:p>
            <a:endParaRPr lang="da-DK" dirty="0">
              <a:hlinkClick r:id="rId2"/>
            </a:endParaRPr>
          </a:p>
          <a:p>
            <a:r>
              <a:rPr lang="da-DK" dirty="0" smtClean="0">
                <a:hlinkClick r:id="rId2"/>
              </a:rPr>
              <a:t>https</a:t>
            </a:r>
            <a:r>
              <a:rPr lang="da-DK" dirty="0">
                <a:hlinkClick r:id="rId2"/>
              </a:rPr>
              <a:t>://</a:t>
            </a:r>
            <a:r>
              <a:rPr lang="da-DK" dirty="0" smtClean="0">
                <a:hlinkClick r:id="rId2"/>
              </a:rPr>
              <a:t>www.youtube.com/watch?v=avWVPaJFgFk</a:t>
            </a:r>
            <a:endParaRPr lang="da-DK" dirty="0" smtClean="0"/>
          </a:p>
          <a:p>
            <a:endParaRPr lang="da-DK" dirty="0"/>
          </a:p>
        </p:txBody>
      </p:sp>
    </p:spTree>
    <p:extLst>
      <p:ext uri="{BB962C8B-B14F-4D97-AF65-F5344CB8AC3E}">
        <p14:creationId xmlns:p14="http://schemas.microsoft.com/office/powerpoint/2010/main" val="11951482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Udvikling af forretningsmodeller</a:t>
            </a:r>
            <a:br>
              <a:rPr lang="da-DK" dirty="0" smtClean="0"/>
            </a:br>
            <a:r>
              <a:rPr lang="da-DK" dirty="0" smtClean="0"/>
              <a:t>Mønsteroversigt </a:t>
            </a:r>
            <a:endParaRPr lang="da-DK" dirty="0"/>
          </a:p>
        </p:txBody>
      </p:sp>
      <p:pic>
        <p:nvPicPr>
          <p:cNvPr id="6" name="Pladsholder til indhold 5"/>
          <p:cNvPicPr>
            <a:picLocks noGrp="1" noChangeAspect="1"/>
          </p:cNvPicPr>
          <p:nvPr>
            <p:ph idx="1"/>
          </p:nvPr>
        </p:nvPicPr>
        <p:blipFill>
          <a:blip r:embed="rId2"/>
          <a:stretch>
            <a:fillRect/>
          </a:stretch>
        </p:blipFill>
        <p:spPr>
          <a:xfrm>
            <a:off x="1115616" y="1556792"/>
            <a:ext cx="6912768" cy="4929826"/>
          </a:xfrm>
          <a:prstGeom prst="rect">
            <a:avLst/>
          </a:prstGeom>
        </p:spPr>
      </p:pic>
    </p:spTree>
    <p:extLst>
      <p:ext uri="{BB962C8B-B14F-4D97-AF65-F5344CB8AC3E}">
        <p14:creationId xmlns:p14="http://schemas.microsoft.com/office/powerpoint/2010/main" val="14350808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Mønsteroversigt </a:t>
            </a:r>
            <a:r>
              <a:rPr lang="da-DK" dirty="0" err="1" smtClean="0"/>
              <a:t>Afbundtede</a:t>
            </a:r>
            <a:r>
              <a:rPr lang="da-DK" dirty="0"/>
              <a:t/>
            </a:r>
            <a:br>
              <a:rPr lang="da-DK" dirty="0"/>
            </a:br>
            <a:r>
              <a:rPr lang="da-DK" dirty="0"/>
              <a:t>forretningsmodeller</a:t>
            </a:r>
            <a:endParaRPr lang="da-DK" dirty="0"/>
          </a:p>
        </p:txBody>
      </p:sp>
      <p:sp>
        <p:nvSpPr>
          <p:cNvPr id="3" name="Pladsholder til indhold 2"/>
          <p:cNvSpPr>
            <a:spLocks noGrp="1"/>
          </p:cNvSpPr>
          <p:nvPr>
            <p:ph idx="1"/>
          </p:nvPr>
        </p:nvSpPr>
        <p:spPr/>
        <p:txBody>
          <a:bodyPr>
            <a:noAutofit/>
          </a:bodyPr>
          <a:lstStyle/>
          <a:p>
            <a:r>
              <a:rPr lang="da-DK" sz="1200" dirty="0"/>
              <a:t>SITUATION (FØR):</a:t>
            </a:r>
          </a:p>
          <a:p>
            <a:r>
              <a:rPr lang="da-DK" sz="1200" b="0" dirty="0"/>
              <a:t>En integreret model kombinerer</a:t>
            </a:r>
          </a:p>
          <a:p>
            <a:r>
              <a:rPr lang="da-DK" sz="1200" b="0" dirty="0"/>
              <a:t>infrastrukturstyring, produktinnovation</a:t>
            </a:r>
          </a:p>
          <a:p>
            <a:r>
              <a:rPr lang="da-DK" sz="1200" b="0" dirty="0"/>
              <a:t>og kunderelationer under ét tag.</a:t>
            </a:r>
          </a:p>
          <a:p>
            <a:r>
              <a:rPr lang="da-DK" sz="1200" dirty="0"/>
              <a:t>UDFORDRING:</a:t>
            </a:r>
          </a:p>
          <a:p>
            <a:r>
              <a:rPr lang="da-DK" sz="1200" b="0" dirty="0"/>
              <a:t>Omkostningerne er for høje.</a:t>
            </a:r>
          </a:p>
          <a:p>
            <a:r>
              <a:rPr lang="da-DK" sz="1200" b="0" dirty="0"/>
              <a:t>Adskillige modstridende</a:t>
            </a:r>
          </a:p>
          <a:p>
            <a:r>
              <a:rPr lang="da-DK" sz="1200" b="0" dirty="0"/>
              <a:t>organisationskulturer er kombineret i én</a:t>
            </a:r>
          </a:p>
          <a:p>
            <a:r>
              <a:rPr lang="da-DK" sz="1200" b="0" dirty="0"/>
              <a:t>enhed, hvilket medfører</a:t>
            </a:r>
          </a:p>
          <a:p>
            <a:r>
              <a:rPr lang="da-DK" sz="1200" b="0" dirty="0"/>
              <a:t>uhensigtsmæssige kompromisser.</a:t>
            </a:r>
          </a:p>
          <a:p>
            <a:r>
              <a:rPr lang="da-DK" sz="1200" dirty="0"/>
              <a:t>LØSNING (EFTER):</a:t>
            </a:r>
          </a:p>
          <a:p>
            <a:r>
              <a:rPr lang="da-DK" sz="1200" b="0" dirty="0"/>
              <a:t>Forretningen deles op i tre separate,</a:t>
            </a:r>
          </a:p>
          <a:p>
            <a:r>
              <a:rPr lang="da-DK" sz="1200" b="0" dirty="0"/>
              <a:t>men komplementære modeller for</a:t>
            </a:r>
          </a:p>
          <a:p>
            <a:r>
              <a:rPr lang="da-DK" sz="1200" b="0" dirty="0"/>
              <a:t>henholdsvis: infrastrukturstyring,</a:t>
            </a:r>
          </a:p>
          <a:p>
            <a:r>
              <a:rPr lang="da-DK" sz="1200" b="0" dirty="0"/>
              <a:t>produktinnovation og kunderelationer.</a:t>
            </a:r>
          </a:p>
          <a:p>
            <a:r>
              <a:rPr lang="da-DK" sz="1200" dirty="0"/>
              <a:t>RATIONALE</a:t>
            </a:r>
            <a:r>
              <a:rPr lang="da-DK" sz="1200" b="0" dirty="0"/>
              <a:t>:</a:t>
            </a:r>
          </a:p>
          <a:p>
            <a:r>
              <a:rPr lang="da-DK" sz="1200" b="0" dirty="0"/>
              <a:t>Forbedringer i IT og ledelsesværktøjer</a:t>
            </a:r>
          </a:p>
          <a:p>
            <a:r>
              <a:rPr lang="da-DK" sz="1200" b="0" dirty="0"/>
              <a:t>gør det muligt at adskille og koordinere</a:t>
            </a:r>
          </a:p>
          <a:p>
            <a:r>
              <a:rPr lang="da-DK" sz="1200" b="0" dirty="0"/>
              <a:t>forskellige forretningsmodeller billigere,</a:t>
            </a:r>
          </a:p>
          <a:p>
            <a:r>
              <a:rPr lang="da-DK" sz="1200" b="0" dirty="0"/>
              <a:t>så uhensigtsmæssige kompromiser</a:t>
            </a:r>
          </a:p>
          <a:p>
            <a:r>
              <a:rPr lang="da-DK" sz="1200" b="0" dirty="0"/>
              <a:t>undgås.</a:t>
            </a:r>
          </a:p>
          <a:p>
            <a:r>
              <a:rPr lang="da-DK" sz="1200" dirty="0"/>
              <a:t>EKSEMPLER:</a:t>
            </a:r>
          </a:p>
          <a:p>
            <a:r>
              <a:rPr lang="da-DK" sz="1200" b="0" dirty="0"/>
              <a:t>Private </a:t>
            </a:r>
            <a:r>
              <a:rPr lang="da-DK" sz="1200" b="0" dirty="0" err="1"/>
              <a:t>banking</a:t>
            </a:r>
            <a:r>
              <a:rPr lang="da-DK" sz="1200" b="0" dirty="0"/>
              <a:t>, mobiltelefoni</a:t>
            </a:r>
            <a:endParaRPr lang="da-DK" sz="1200" dirty="0"/>
          </a:p>
        </p:txBody>
      </p:sp>
      <p:pic>
        <p:nvPicPr>
          <p:cNvPr id="4" name="Billede 3"/>
          <p:cNvPicPr>
            <a:picLocks noChangeAspect="1"/>
          </p:cNvPicPr>
          <p:nvPr/>
        </p:nvPicPr>
        <p:blipFill>
          <a:blip r:embed="rId2"/>
          <a:stretch>
            <a:fillRect/>
          </a:stretch>
        </p:blipFill>
        <p:spPr>
          <a:xfrm>
            <a:off x="4283968" y="1600200"/>
            <a:ext cx="4559899" cy="1704593"/>
          </a:xfrm>
          <a:prstGeom prst="rect">
            <a:avLst/>
          </a:prstGeom>
        </p:spPr>
      </p:pic>
      <p:pic>
        <p:nvPicPr>
          <p:cNvPr id="5" name="Billede 4"/>
          <p:cNvPicPr>
            <a:picLocks noChangeAspect="1"/>
          </p:cNvPicPr>
          <p:nvPr/>
        </p:nvPicPr>
        <p:blipFill>
          <a:blip r:embed="rId3"/>
          <a:stretch>
            <a:fillRect/>
          </a:stretch>
        </p:blipFill>
        <p:spPr>
          <a:xfrm>
            <a:off x="4283968" y="3284984"/>
            <a:ext cx="4569814" cy="1704726"/>
          </a:xfrm>
          <a:prstGeom prst="rect">
            <a:avLst/>
          </a:prstGeom>
        </p:spPr>
      </p:pic>
    </p:spTree>
    <p:extLst>
      <p:ext uri="{BB962C8B-B14F-4D97-AF65-F5344CB8AC3E}">
        <p14:creationId xmlns:p14="http://schemas.microsoft.com/office/powerpoint/2010/main" val="17897719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Mønsteroversigt</a:t>
            </a:r>
            <a:br>
              <a:rPr lang="da-DK" dirty="0"/>
            </a:br>
            <a:r>
              <a:rPr lang="da-DK" dirty="0"/>
              <a:t>Den lange hale</a:t>
            </a:r>
            <a:endParaRPr lang="da-DK" dirty="0"/>
          </a:p>
        </p:txBody>
      </p:sp>
      <p:sp>
        <p:nvSpPr>
          <p:cNvPr id="3" name="Pladsholder til indhold 2"/>
          <p:cNvSpPr>
            <a:spLocks noGrp="1"/>
          </p:cNvSpPr>
          <p:nvPr>
            <p:ph idx="1"/>
          </p:nvPr>
        </p:nvSpPr>
        <p:spPr/>
        <p:txBody>
          <a:bodyPr>
            <a:normAutofit fontScale="40000" lnSpcReduction="20000"/>
          </a:bodyPr>
          <a:lstStyle/>
          <a:p>
            <a:r>
              <a:rPr lang="da-DK" dirty="0"/>
              <a:t>SITUATION (FØR):</a:t>
            </a:r>
          </a:p>
          <a:p>
            <a:r>
              <a:rPr lang="da-DK" b="0" dirty="0"/>
              <a:t>Værditilbuddet er kun rettet mod de</a:t>
            </a:r>
          </a:p>
          <a:p>
            <a:r>
              <a:rPr lang="da-DK" b="0" dirty="0"/>
              <a:t>mest indbringende kunder</a:t>
            </a:r>
          </a:p>
          <a:p>
            <a:r>
              <a:rPr lang="da-DK" dirty="0"/>
              <a:t>UDFORDRING:</a:t>
            </a:r>
          </a:p>
          <a:p>
            <a:r>
              <a:rPr lang="da-DK" b="0" dirty="0"/>
              <a:t>Det er for dyrt at gå efter mindre</a:t>
            </a:r>
          </a:p>
          <a:p>
            <a:r>
              <a:rPr lang="da-DK" b="0" dirty="0"/>
              <a:t>indbringende segmenter med konkrete</a:t>
            </a:r>
          </a:p>
          <a:p>
            <a:r>
              <a:rPr lang="da-DK" b="0" dirty="0"/>
              <a:t>værditilbud.</a:t>
            </a:r>
          </a:p>
          <a:p>
            <a:r>
              <a:rPr lang="da-DK" dirty="0"/>
              <a:t>LØSNING (EFTER):</a:t>
            </a:r>
          </a:p>
          <a:p>
            <a:r>
              <a:rPr lang="da-DK" b="0" dirty="0"/>
              <a:t>Det nye eller supplerende værditilbud</a:t>
            </a:r>
          </a:p>
          <a:p>
            <a:r>
              <a:rPr lang="da-DK" b="0" dirty="0"/>
              <a:t>er rettet mod et stort antal tidligere</a:t>
            </a:r>
          </a:p>
          <a:p>
            <a:r>
              <a:rPr lang="da-DK" b="0" dirty="0"/>
              <a:t>mindre indbringende nichekundesegmenter</a:t>
            </a:r>
          </a:p>
          <a:p>
            <a:r>
              <a:rPr lang="da-DK" b="0" dirty="0"/>
              <a:t>– som samlet set er</a:t>
            </a:r>
          </a:p>
          <a:p>
            <a:r>
              <a:rPr lang="da-DK" b="0" dirty="0"/>
              <a:t>indbringende.</a:t>
            </a:r>
          </a:p>
          <a:p>
            <a:r>
              <a:rPr lang="da-DK" dirty="0"/>
              <a:t>RATIONALE</a:t>
            </a:r>
            <a:r>
              <a:rPr lang="da-DK" b="0" dirty="0"/>
              <a:t>:</a:t>
            </a:r>
          </a:p>
          <a:p>
            <a:r>
              <a:rPr lang="da-DK" b="0" dirty="0"/>
              <a:t>Forbedringer i IT og driftsstyringen gør</a:t>
            </a:r>
          </a:p>
          <a:p>
            <a:r>
              <a:rPr lang="da-DK" b="0" dirty="0"/>
              <a:t>det muligt at levere skræddersyede</a:t>
            </a:r>
          </a:p>
          <a:p>
            <a:r>
              <a:rPr lang="da-DK" b="0" dirty="0"/>
              <a:t>værditilbud til et meget stort antal nye</a:t>
            </a:r>
          </a:p>
          <a:p>
            <a:r>
              <a:rPr lang="da-DK" b="0" dirty="0"/>
              <a:t>kunder uden de store omkostninger.</a:t>
            </a:r>
          </a:p>
          <a:p>
            <a:r>
              <a:rPr lang="da-DK" dirty="0"/>
              <a:t>EKSEMPLER:</a:t>
            </a:r>
          </a:p>
          <a:p>
            <a:r>
              <a:rPr lang="da-DK" b="0" dirty="0"/>
              <a:t>Forlagsbranchen (Lulu.com)</a:t>
            </a:r>
          </a:p>
          <a:p>
            <a:r>
              <a:rPr lang="da-DK" b="0" dirty="0"/>
              <a:t>Lego</a:t>
            </a:r>
            <a:endParaRPr lang="da-DK" dirty="0"/>
          </a:p>
        </p:txBody>
      </p:sp>
      <p:pic>
        <p:nvPicPr>
          <p:cNvPr id="4" name="Billede 3"/>
          <p:cNvPicPr>
            <a:picLocks noChangeAspect="1"/>
          </p:cNvPicPr>
          <p:nvPr/>
        </p:nvPicPr>
        <p:blipFill>
          <a:blip r:embed="rId2"/>
          <a:stretch>
            <a:fillRect/>
          </a:stretch>
        </p:blipFill>
        <p:spPr>
          <a:xfrm>
            <a:off x="4342478" y="4149080"/>
            <a:ext cx="4344322" cy="1466930"/>
          </a:xfrm>
          <a:prstGeom prst="rect">
            <a:avLst/>
          </a:prstGeom>
        </p:spPr>
      </p:pic>
      <p:pic>
        <p:nvPicPr>
          <p:cNvPr id="5" name="Billede 4"/>
          <p:cNvPicPr>
            <a:picLocks noChangeAspect="1"/>
          </p:cNvPicPr>
          <p:nvPr/>
        </p:nvPicPr>
        <p:blipFill>
          <a:blip r:embed="rId3"/>
          <a:stretch>
            <a:fillRect/>
          </a:stretch>
        </p:blipFill>
        <p:spPr>
          <a:xfrm>
            <a:off x="4342479" y="2754157"/>
            <a:ext cx="4344322" cy="1466931"/>
          </a:xfrm>
          <a:prstGeom prst="rect">
            <a:avLst/>
          </a:prstGeom>
        </p:spPr>
      </p:pic>
    </p:spTree>
    <p:extLst>
      <p:ext uri="{BB962C8B-B14F-4D97-AF65-F5344CB8AC3E}">
        <p14:creationId xmlns:p14="http://schemas.microsoft.com/office/powerpoint/2010/main" val="16052130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Mønsteroversigt Mangesidede</a:t>
            </a:r>
            <a:r>
              <a:rPr lang="da-DK" dirty="0"/>
              <a:t/>
            </a:r>
            <a:br>
              <a:rPr lang="da-DK" dirty="0"/>
            </a:br>
            <a:r>
              <a:rPr lang="da-DK" dirty="0"/>
              <a:t>platforme</a:t>
            </a:r>
            <a:endParaRPr lang="da-DK" dirty="0"/>
          </a:p>
        </p:txBody>
      </p:sp>
      <p:sp>
        <p:nvSpPr>
          <p:cNvPr id="3" name="Pladsholder til indhold 2"/>
          <p:cNvSpPr>
            <a:spLocks noGrp="1"/>
          </p:cNvSpPr>
          <p:nvPr>
            <p:ph idx="1"/>
          </p:nvPr>
        </p:nvSpPr>
        <p:spPr/>
        <p:txBody>
          <a:bodyPr>
            <a:noAutofit/>
          </a:bodyPr>
          <a:lstStyle/>
          <a:p>
            <a:r>
              <a:rPr lang="da-DK" sz="1200" dirty="0"/>
              <a:t>SITUATION (FØR):</a:t>
            </a:r>
          </a:p>
          <a:p>
            <a:r>
              <a:rPr lang="da-DK" sz="1200" b="0" dirty="0" err="1"/>
              <a:t>Èt</a:t>
            </a:r>
            <a:r>
              <a:rPr lang="da-DK" sz="1200" b="0" dirty="0"/>
              <a:t> værditilbud er rettet mod ét</a:t>
            </a:r>
          </a:p>
          <a:p>
            <a:r>
              <a:rPr lang="da-DK" sz="1200" b="0" dirty="0"/>
              <a:t>kundesegment.</a:t>
            </a:r>
          </a:p>
          <a:p>
            <a:r>
              <a:rPr lang="da-DK" sz="1200" dirty="0"/>
              <a:t>UDFORDRING:</a:t>
            </a:r>
          </a:p>
          <a:p>
            <a:r>
              <a:rPr lang="da-DK" sz="1200" b="0" dirty="0"/>
              <a:t>Det lykkes ikke virksomheden at hverve</a:t>
            </a:r>
          </a:p>
          <a:p>
            <a:r>
              <a:rPr lang="da-DK" sz="1200" b="0" dirty="0"/>
              <a:t>potentielle nye kunder, der er interesseret</a:t>
            </a:r>
          </a:p>
          <a:p>
            <a:r>
              <a:rPr lang="da-DK" sz="1200" b="0" dirty="0"/>
              <a:t>i at få adgang til den eksisterende</a:t>
            </a:r>
          </a:p>
          <a:p>
            <a:r>
              <a:rPr lang="da-DK" sz="1200" b="0" dirty="0"/>
              <a:t>kundedatabase (F.eks. Spiludviklere, der</a:t>
            </a:r>
          </a:p>
          <a:p>
            <a:r>
              <a:rPr lang="da-DK" sz="1200" b="0" dirty="0"/>
              <a:t>vil nå ud til konsolbrugere)</a:t>
            </a:r>
          </a:p>
          <a:p>
            <a:r>
              <a:rPr lang="da-DK" sz="1200" dirty="0"/>
              <a:t>LØSNING (EFTER):</a:t>
            </a:r>
          </a:p>
          <a:p>
            <a:r>
              <a:rPr lang="da-DK" sz="1200" b="0" dirty="0"/>
              <a:t>Der tilføjes et værditilbud, som ”giver</a:t>
            </a:r>
          </a:p>
          <a:p>
            <a:r>
              <a:rPr lang="da-DK" sz="1200" b="0" dirty="0"/>
              <a:t>adgang til” en virksomheds eksisterende</a:t>
            </a:r>
          </a:p>
          <a:p>
            <a:r>
              <a:rPr lang="da-DK" sz="1200" b="0" dirty="0"/>
              <a:t>kundesegment (F.eks. giver en spilkonsolfabrikant</a:t>
            </a:r>
          </a:p>
          <a:p>
            <a:r>
              <a:rPr lang="da-DK" sz="1200" b="0" dirty="0"/>
              <a:t>softwareudviklere adgang til sine</a:t>
            </a:r>
          </a:p>
          <a:p>
            <a:r>
              <a:rPr lang="da-DK" sz="1200" b="0" dirty="0"/>
              <a:t>brugere)</a:t>
            </a:r>
          </a:p>
          <a:p>
            <a:r>
              <a:rPr lang="da-DK" sz="1200" dirty="0"/>
              <a:t>RATIONALE</a:t>
            </a:r>
            <a:r>
              <a:rPr lang="da-DK" sz="1200" b="0" dirty="0"/>
              <a:t>:</a:t>
            </a:r>
          </a:p>
          <a:p>
            <a:r>
              <a:rPr lang="da-DK" sz="1200" b="0" dirty="0"/>
              <a:t>Et mellemled, der driver en platform</a:t>
            </a:r>
          </a:p>
          <a:p>
            <a:r>
              <a:rPr lang="da-DK" sz="1200" b="0" dirty="0"/>
              <a:t>mellem to eller flere kundesegmenter,</a:t>
            </a:r>
          </a:p>
          <a:p>
            <a:r>
              <a:rPr lang="da-DK" sz="1200" b="0" dirty="0"/>
              <a:t>tilfører den oprindelige model</a:t>
            </a:r>
          </a:p>
          <a:p>
            <a:r>
              <a:rPr lang="da-DK" sz="1200" b="0" dirty="0"/>
              <a:t>indtægtsstrømme.</a:t>
            </a:r>
          </a:p>
          <a:p>
            <a:r>
              <a:rPr lang="da-DK" sz="1200" dirty="0"/>
              <a:t>EKSEMPLER:</a:t>
            </a:r>
          </a:p>
          <a:p>
            <a:r>
              <a:rPr lang="da-DK" sz="1200" b="0" dirty="0"/>
              <a:t>Google, spilkonsoller fra Nintendo, Sony,</a:t>
            </a:r>
          </a:p>
          <a:p>
            <a:r>
              <a:rPr lang="da-DK" sz="1200" b="0" dirty="0"/>
              <a:t>Microsoft, Apple (</a:t>
            </a:r>
            <a:r>
              <a:rPr lang="da-DK" sz="1200" b="0" dirty="0" err="1"/>
              <a:t>Ipod</a:t>
            </a:r>
            <a:r>
              <a:rPr lang="da-DK" sz="1200" b="0" dirty="0"/>
              <a:t>, </a:t>
            </a:r>
            <a:r>
              <a:rPr lang="da-DK" sz="1200" b="0" dirty="0" err="1"/>
              <a:t>Itunes</a:t>
            </a:r>
            <a:r>
              <a:rPr lang="da-DK" sz="1200" b="0" dirty="0"/>
              <a:t>, </a:t>
            </a:r>
            <a:r>
              <a:rPr lang="da-DK" sz="1200" b="0" dirty="0" err="1"/>
              <a:t>Iphone</a:t>
            </a:r>
            <a:r>
              <a:rPr lang="da-DK" sz="1200" b="0" dirty="0"/>
              <a:t>)</a:t>
            </a:r>
            <a:endParaRPr lang="da-DK" sz="1200" dirty="0"/>
          </a:p>
        </p:txBody>
      </p:sp>
      <p:pic>
        <p:nvPicPr>
          <p:cNvPr id="4" name="Billede 3"/>
          <p:cNvPicPr>
            <a:picLocks noChangeAspect="1"/>
          </p:cNvPicPr>
          <p:nvPr/>
        </p:nvPicPr>
        <p:blipFill>
          <a:blip r:embed="rId2"/>
          <a:stretch>
            <a:fillRect/>
          </a:stretch>
        </p:blipFill>
        <p:spPr>
          <a:xfrm>
            <a:off x="4204381" y="1601657"/>
            <a:ext cx="4482420" cy="2907463"/>
          </a:xfrm>
          <a:prstGeom prst="rect">
            <a:avLst/>
          </a:prstGeom>
        </p:spPr>
      </p:pic>
    </p:spTree>
    <p:extLst>
      <p:ext uri="{BB962C8B-B14F-4D97-AF65-F5344CB8AC3E}">
        <p14:creationId xmlns:p14="http://schemas.microsoft.com/office/powerpoint/2010/main" val="12897953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Mønsteroversigt GRATIS </a:t>
            </a:r>
            <a:r>
              <a:rPr lang="da-DK" dirty="0"/>
              <a:t>som</a:t>
            </a:r>
            <a:br>
              <a:rPr lang="da-DK" dirty="0"/>
            </a:br>
            <a:r>
              <a:rPr lang="da-DK" dirty="0"/>
              <a:t>forretningsmodel</a:t>
            </a:r>
            <a:endParaRPr lang="da-DK" dirty="0"/>
          </a:p>
        </p:txBody>
      </p:sp>
      <p:sp>
        <p:nvSpPr>
          <p:cNvPr id="3" name="Pladsholder til indhold 2"/>
          <p:cNvSpPr>
            <a:spLocks noGrp="1"/>
          </p:cNvSpPr>
          <p:nvPr>
            <p:ph idx="1"/>
          </p:nvPr>
        </p:nvSpPr>
        <p:spPr/>
        <p:txBody>
          <a:bodyPr>
            <a:normAutofit fontScale="47500" lnSpcReduction="20000"/>
          </a:bodyPr>
          <a:lstStyle/>
          <a:p>
            <a:r>
              <a:rPr lang="da-DK" dirty="0"/>
              <a:t>SITUATION (FØR):</a:t>
            </a:r>
          </a:p>
          <a:p>
            <a:r>
              <a:rPr lang="da-DK" b="0" dirty="0"/>
              <a:t>Et værditilbud med høj værdi og høje</a:t>
            </a:r>
          </a:p>
          <a:p>
            <a:r>
              <a:rPr lang="da-DK" b="0" dirty="0"/>
              <a:t>omkostninger tilbydes kun til betalende</a:t>
            </a:r>
          </a:p>
          <a:p>
            <a:r>
              <a:rPr lang="da-DK" b="0" dirty="0"/>
              <a:t>kunder.</a:t>
            </a:r>
          </a:p>
          <a:p>
            <a:r>
              <a:rPr lang="da-DK" dirty="0"/>
              <a:t>UDFORDRING:</a:t>
            </a:r>
          </a:p>
          <a:p>
            <a:r>
              <a:rPr lang="da-DK" b="0" dirty="0"/>
              <a:t>Den høje pris afskrækker kunderne.</a:t>
            </a:r>
          </a:p>
          <a:p>
            <a:r>
              <a:rPr lang="da-DK" dirty="0"/>
              <a:t>LØSNING (EFTER):</a:t>
            </a:r>
          </a:p>
          <a:p>
            <a:r>
              <a:rPr lang="da-DK" b="0" dirty="0"/>
              <a:t>Adskillige værditilbud tilbydes</a:t>
            </a:r>
          </a:p>
          <a:p>
            <a:r>
              <a:rPr lang="da-DK" b="0" dirty="0"/>
              <a:t>forskellige kundesegmenter med</a:t>
            </a:r>
          </a:p>
          <a:p>
            <a:r>
              <a:rPr lang="da-DK" b="0" dirty="0"/>
              <a:t>forskellige indtægtsstrømme, hvoraf</a:t>
            </a:r>
          </a:p>
          <a:p>
            <a:r>
              <a:rPr lang="da-DK" b="0" dirty="0"/>
              <a:t>den ene er gratis (eller meget billig).</a:t>
            </a:r>
          </a:p>
          <a:p>
            <a:r>
              <a:rPr lang="da-DK" dirty="0"/>
              <a:t>RATIONALE</a:t>
            </a:r>
            <a:r>
              <a:rPr lang="da-DK" b="0" dirty="0"/>
              <a:t>:</a:t>
            </a:r>
          </a:p>
          <a:p>
            <a:r>
              <a:rPr lang="da-DK" b="0" dirty="0"/>
              <a:t>Ikke-betalende kundesegmenter</a:t>
            </a:r>
          </a:p>
          <a:p>
            <a:r>
              <a:rPr lang="da-DK" b="0" dirty="0"/>
              <a:t>finansieres af betalende kunder for at</a:t>
            </a:r>
          </a:p>
          <a:p>
            <a:r>
              <a:rPr lang="da-DK" b="0" dirty="0"/>
              <a:t>tiltrække så mange kunder som muligt.</a:t>
            </a:r>
          </a:p>
          <a:p>
            <a:r>
              <a:rPr lang="da-DK" dirty="0"/>
              <a:t>EKSEMPLER:</a:t>
            </a:r>
          </a:p>
          <a:p>
            <a:r>
              <a:rPr lang="da-DK" b="0" dirty="0"/>
              <a:t>Reklame og aviser, Metro, </a:t>
            </a:r>
            <a:r>
              <a:rPr lang="da-DK" b="0" dirty="0" err="1"/>
              <a:t>Flikr</a:t>
            </a:r>
            <a:r>
              <a:rPr lang="da-DK" b="0" dirty="0"/>
              <a:t>, Open</a:t>
            </a:r>
          </a:p>
          <a:p>
            <a:r>
              <a:rPr lang="da-DK" b="0" dirty="0"/>
              <a:t>Source, Red Hat, Skype (kontra</a:t>
            </a:r>
          </a:p>
          <a:p>
            <a:r>
              <a:rPr lang="da-DK" b="0" dirty="0"/>
              <a:t>telebranchen,</a:t>
            </a:r>
            <a:endParaRPr lang="da-DK" dirty="0"/>
          </a:p>
        </p:txBody>
      </p:sp>
      <p:pic>
        <p:nvPicPr>
          <p:cNvPr id="4" name="Billede 3"/>
          <p:cNvPicPr>
            <a:picLocks noChangeAspect="1"/>
          </p:cNvPicPr>
          <p:nvPr/>
        </p:nvPicPr>
        <p:blipFill>
          <a:blip r:embed="rId2"/>
          <a:stretch>
            <a:fillRect/>
          </a:stretch>
        </p:blipFill>
        <p:spPr>
          <a:xfrm>
            <a:off x="4278868" y="4005064"/>
            <a:ext cx="4395744" cy="1720701"/>
          </a:xfrm>
          <a:prstGeom prst="rect">
            <a:avLst/>
          </a:prstGeom>
        </p:spPr>
      </p:pic>
      <p:pic>
        <p:nvPicPr>
          <p:cNvPr id="5" name="Billede 4"/>
          <p:cNvPicPr>
            <a:picLocks noChangeAspect="1"/>
          </p:cNvPicPr>
          <p:nvPr/>
        </p:nvPicPr>
        <p:blipFill>
          <a:blip r:embed="rId3"/>
          <a:stretch>
            <a:fillRect/>
          </a:stretch>
        </p:blipFill>
        <p:spPr>
          <a:xfrm>
            <a:off x="4278868" y="2359620"/>
            <a:ext cx="4378263" cy="1717452"/>
          </a:xfrm>
          <a:prstGeom prst="rect">
            <a:avLst/>
          </a:prstGeom>
        </p:spPr>
      </p:pic>
    </p:spTree>
    <p:extLst>
      <p:ext uri="{BB962C8B-B14F-4D97-AF65-F5344CB8AC3E}">
        <p14:creationId xmlns:p14="http://schemas.microsoft.com/office/powerpoint/2010/main" val="26248198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smtClean="0"/>
              <a:t>Mønsteroversigt Åbne</a:t>
            </a:r>
            <a:r>
              <a:rPr lang="da-DK" dirty="0"/>
              <a:t/>
            </a:r>
            <a:br>
              <a:rPr lang="da-DK" dirty="0"/>
            </a:br>
            <a:r>
              <a:rPr lang="da-DK" dirty="0"/>
              <a:t>forretningsmodeller</a:t>
            </a:r>
            <a:endParaRPr lang="da-DK" dirty="0"/>
          </a:p>
        </p:txBody>
      </p:sp>
      <p:sp>
        <p:nvSpPr>
          <p:cNvPr id="3" name="Pladsholder til indhold 2"/>
          <p:cNvSpPr>
            <a:spLocks noGrp="1"/>
          </p:cNvSpPr>
          <p:nvPr>
            <p:ph idx="1"/>
          </p:nvPr>
        </p:nvSpPr>
        <p:spPr/>
        <p:txBody>
          <a:bodyPr>
            <a:noAutofit/>
          </a:bodyPr>
          <a:lstStyle/>
          <a:p>
            <a:r>
              <a:rPr lang="da-DK" sz="1200" dirty="0"/>
              <a:t>SITUATION (FØR):</a:t>
            </a:r>
          </a:p>
          <a:p>
            <a:r>
              <a:rPr lang="da-DK" sz="1200" b="0" dirty="0"/>
              <a:t>R&amp;D ressourcer og nøgleaktiviteter</a:t>
            </a:r>
          </a:p>
          <a:p>
            <a:r>
              <a:rPr lang="da-DK" sz="1200" b="0" dirty="0"/>
              <a:t>holdes internt: Ideer opfindes kun</a:t>
            </a:r>
          </a:p>
          <a:p>
            <a:r>
              <a:rPr lang="da-DK" sz="1200" b="0" dirty="0"/>
              <a:t>internt. Resultater udnyttes kun internt.</a:t>
            </a:r>
          </a:p>
          <a:p>
            <a:r>
              <a:rPr lang="da-DK" sz="1200" dirty="0"/>
              <a:t>UDFORDRING:</a:t>
            </a:r>
          </a:p>
          <a:p>
            <a:r>
              <a:rPr lang="da-DK" sz="1200" b="0" dirty="0"/>
              <a:t>R&amp;D er omkostningstung og/eller</a:t>
            </a:r>
          </a:p>
          <a:p>
            <a:r>
              <a:rPr lang="da-DK" sz="1200" b="0" dirty="0"/>
              <a:t>produktionen faldende.</a:t>
            </a:r>
          </a:p>
          <a:p>
            <a:r>
              <a:rPr lang="da-DK" sz="1200" dirty="0"/>
              <a:t>LØSNING (EFTER):</a:t>
            </a:r>
          </a:p>
          <a:p>
            <a:r>
              <a:rPr lang="da-DK" sz="1200" b="0" dirty="0"/>
              <a:t>Interne R&amp;D ressourcer og aktiviteter</a:t>
            </a:r>
          </a:p>
          <a:p>
            <a:r>
              <a:rPr lang="da-DK" sz="1200" b="0" dirty="0"/>
              <a:t>udnyttes ved at benytte eksterne</a:t>
            </a:r>
          </a:p>
          <a:p>
            <a:r>
              <a:rPr lang="da-DK" sz="1200" b="0" dirty="0"/>
              <a:t>partnere. Interne R&amp;D resultater</a:t>
            </a:r>
          </a:p>
          <a:p>
            <a:r>
              <a:rPr lang="da-DK" sz="1200" b="0" dirty="0"/>
              <a:t>omsættes i et værditilbud og tilbydes til</a:t>
            </a:r>
          </a:p>
          <a:p>
            <a:r>
              <a:rPr lang="da-DK" sz="1200" b="0" dirty="0"/>
              <a:t>interesserede kundesegmenter.</a:t>
            </a:r>
          </a:p>
          <a:p>
            <a:r>
              <a:rPr lang="da-DK" sz="1200" dirty="0"/>
              <a:t>RATIONALE</a:t>
            </a:r>
            <a:r>
              <a:rPr lang="da-DK" sz="1200" b="0" dirty="0"/>
              <a:t>:</a:t>
            </a:r>
          </a:p>
          <a:p>
            <a:r>
              <a:rPr lang="da-DK" sz="1200" b="0" dirty="0"/>
              <a:t>Det kan være billigere at erhverve sig</a:t>
            </a:r>
          </a:p>
          <a:p>
            <a:r>
              <a:rPr lang="da-DK" sz="1200" b="0" dirty="0"/>
              <a:t>R&amp;D fra eksterne kilder, hvilket giver en</a:t>
            </a:r>
          </a:p>
          <a:p>
            <a:r>
              <a:rPr lang="da-DK" sz="1200" b="0" dirty="0"/>
              <a:t>hurtigere ”time-to-</a:t>
            </a:r>
            <a:r>
              <a:rPr lang="da-DK" sz="1200" b="0" dirty="0" err="1"/>
              <a:t>market</a:t>
            </a:r>
            <a:r>
              <a:rPr lang="da-DK" sz="1200" b="0" dirty="0"/>
              <a:t>”. Uudnyttet</a:t>
            </a:r>
          </a:p>
          <a:p>
            <a:r>
              <a:rPr lang="da-DK" sz="1200" b="0" dirty="0"/>
              <a:t>innovation har potentiale til at indbringe</a:t>
            </a:r>
          </a:p>
          <a:p>
            <a:r>
              <a:rPr lang="da-DK" sz="1200" b="0" dirty="0"/>
              <a:t>flere indtægter, når den sælges</a:t>
            </a:r>
          </a:p>
          <a:p>
            <a:r>
              <a:rPr lang="da-DK" sz="1200" b="0" dirty="0"/>
              <a:t>eksternt.</a:t>
            </a:r>
          </a:p>
          <a:p>
            <a:r>
              <a:rPr lang="da-DK" sz="1200" dirty="0"/>
              <a:t>EKSEMPLER:</a:t>
            </a:r>
          </a:p>
          <a:p>
            <a:r>
              <a:rPr lang="da-DK" sz="1200" b="0" dirty="0"/>
              <a:t>Procter &amp; Gamble, GlaxoSmithKline,</a:t>
            </a:r>
          </a:p>
          <a:p>
            <a:r>
              <a:rPr lang="da-DK" sz="1200" b="0" dirty="0" err="1"/>
              <a:t>InnoCentive</a:t>
            </a:r>
            <a:r>
              <a:rPr lang="da-DK" sz="1200" b="0" dirty="0"/>
              <a:t>.</a:t>
            </a:r>
            <a:endParaRPr lang="da-DK" sz="1200" dirty="0"/>
          </a:p>
        </p:txBody>
      </p:sp>
      <p:pic>
        <p:nvPicPr>
          <p:cNvPr id="4" name="Billede 3"/>
          <p:cNvPicPr>
            <a:picLocks noChangeAspect="1"/>
          </p:cNvPicPr>
          <p:nvPr/>
        </p:nvPicPr>
        <p:blipFill>
          <a:blip r:embed="rId2"/>
          <a:stretch>
            <a:fillRect/>
          </a:stretch>
        </p:blipFill>
        <p:spPr>
          <a:xfrm>
            <a:off x="5436096" y="1579952"/>
            <a:ext cx="3112955" cy="2414761"/>
          </a:xfrm>
          <a:prstGeom prst="rect">
            <a:avLst/>
          </a:prstGeom>
        </p:spPr>
      </p:pic>
      <p:pic>
        <p:nvPicPr>
          <p:cNvPr id="7" name="Billede 6"/>
          <p:cNvPicPr>
            <a:picLocks noChangeAspect="1"/>
          </p:cNvPicPr>
          <p:nvPr/>
        </p:nvPicPr>
        <p:blipFill rotWithShape="1">
          <a:blip r:embed="rId3"/>
          <a:srcRect l="50000" t="65576" r="26756" b="5348"/>
          <a:stretch/>
        </p:blipFill>
        <p:spPr>
          <a:xfrm>
            <a:off x="5076056" y="4109939"/>
            <a:ext cx="3024336" cy="2016224"/>
          </a:xfrm>
          <a:prstGeom prst="rect">
            <a:avLst/>
          </a:prstGeom>
        </p:spPr>
      </p:pic>
    </p:spTree>
    <p:extLst>
      <p:ext uri="{BB962C8B-B14F-4D97-AF65-F5344CB8AC3E}">
        <p14:creationId xmlns:p14="http://schemas.microsoft.com/office/powerpoint/2010/main" val="2440365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Virksomhedstyper </a:t>
            </a:r>
            <a:endParaRPr lang="da-DK" dirty="0"/>
          </a:p>
        </p:txBody>
      </p:sp>
      <p:sp>
        <p:nvSpPr>
          <p:cNvPr id="3" name="Pladsholder til indhold 2"/>
          <p:cNvSpPr>
            <a:spLocks noGrp="1"/>
          </p:cNvSpPr>
          <p:nvPr>
            <p:ph idx="1"/>
          </p:nvPr>
        </p:nvSpPr>
        <p:spPr/>
        <p:txBody>
          <a:bodyPr>
            <a:normAutofit fontScale="92500" lnSpcReduction="20000"/>
          </a:bodyPr>
          <a:lstStyle/>
          <a:p>
            <a:pPr>
              <a:spcBef>
                <a:spcPct val="50000"/>
              </a:spcBef>
            </a:pPr>
            <a:r>
              <a:rPr lang="da-DK" altLang="da-DK" sz="3600" dirty="0"/>
              <a:t>Produktionsvirksomheder</a:t>
            </a:r>
            <a:r>
              <a:rPr lang="da-DK" altLang="da-DK" sz="4000" dirty="0"/>
              <a:t>:</a:t>
            </a:r>
          </a:p>
          <a:p>
            <a:pPr>
              <a:spcBef>
                <a:spcPct val="50000"/>
              </a:spcBef>
            </a:pPr>
            <a:r>
              <a:rPr lang="da-DK" altLang="da-DK" dirty="0"/>
              <a:t>	Fremstiller/forarbejder varer </a:t>
            </a:r>
          </a:p>
          <a:p>
            <a:pPr>
              <a:spcBef>
                <a:spcPct val="50000"/>
              </a:spcBef>
            </a:pPr>
            <a:r>
              <a:rPr lang="da-DK" altLang="da-DK" sz="3600" dirty="0"/>
              <a:t>Handelsvirksomheder:</a:t>
            </a:r>
            <a:r>
              <a:rPr lang="da-DK" altLang="da-DK" dirty="0">
                <a:latin typeface="Times New Roman" panose="02020603050405020304" pitchFamily="18" charset="0"/>
              </a:rPr>
              <a:t> </a:t>
            </a:r>
          </a:p>
          <a:p>
            <a:pPr>
              <a:spcBef>
                <a:spcPct val="50000"/>
              </a:spcBef>
            </a:pPr>
            <a:r>
              <a:rPr lang="da-DK" altLang="da-DK" dirty="0">
                <a:latin typeface="Times New Roman" panose="02020603050405020304" pitchFamily="18" charset="0"/>
              </a:rPr>
              <a:t>	</a:t>
            </a:r>
            <a:r>
              <a:rPr lang="da-DK" altLang="da-DK" dirty="0"/>
              <a:t>Køber og sælger varer - ingen forarbejdning</a:t>
            </a:r>
          </a:p>
          <a:p>
            <a:pPr>
              <a:spcBef>
                <a:spcPct val="50000"/>
              </a:spcBef>
            </a:pPr>
            <a:r>
              <a:rPr lang="da-DK" altLang="da-DK" sz="3600" dirty="0"/>
              <a:t>Servicevirksomheder:</a:t>
            </a:r>
            <a:endParaRPr lang="da-DK" altLang="da-DK" dirty="0"/>
          </a:p>
          <a:p>
            <a:pPr>
              <a:spcBef>
                <a:spcPct val="50000"/>
              </a:spcBef>
            </a:pPr>
            <a:r>
              <a:rPr lang="da-DK" altLang="da-DK" dirty="0"/>
              <a:t>	Sælger uhåndgribelige varer/tjenesteydelser</a:t>
            </a:r>
          </a:p>
          <a:p>
            <a:pPr>
              <a:spcBef>
                <a:spcPct val="50000"/>
              </a:spcBef>
            </a:pPr>
            <a:r>
              <a:rPr lang="da-DK" altLang="da-DK" dirty="0"/>
              <a:t>	Varen/ydelsen kan ikke </a:t>
            </a:r>
            <a:r>
              <a:rPr lang="da-DK" altLang="da-DK" dirty="0" smtClean="0"/>
              <a:t>lagres</a:t>
            </a:r>
          </a:p>
          <a:p>
            <a:pPr marL="0" indent="0">
              <a:spcBef>
                <a:spcPct val="50000"/>
              </a:spcBef>
              <a:buNone/>
            </a:pPr>
            <a:endParaRPr lang="da-DK" dirty="0"/>
          </a:p>
        </p:txBody>
      </p:sp>
    </p:spTree>
    <p:extLst>
      <p:ext uri="{BB962C8B-B14F-4D97-AF65-F5344CB8AC3E}">
        <p14:creationId xmlns:p14="http://schemas.microsoft.com/office/powerpoint/2010/main" val="14630647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err="1" smtClean="0"/>
              <a:t>Airbnb</a:t>
            </a:r>
            <a:r>
              <a:rPr lang="da-DK" dirty="0" smtClean="0"/>
              <a:t> </a:t>
            </a:r>
            <a:endParaRPr lang="da-DK" dirty="0"/>
          </a:p>
        </p:txBody>
      </p:sp>
      <p:sp>
        <p:nvSpPr>
          <p:cNvPr id="3" name="Pladsholder til indhold 2"/>
          <p:cNvSpPr>
            <a:spLocks noGrp="1"/>
          </p:cNvSpPr>
          <p:nvPr>
            <p:ph idx="1"/>
          </p:nvPr>
        </p:nvSpPr>
        <p:spPr/>
        <p:txBody>
          <a:bodyPr/>
          <a:lstStyle/>
          <a:p>
            <a:r>
              <a:rPr lang="da-DK" dirty="0">
                <a:hlinkClick r:id="rId2"/>
              </a:rPr>
              <a:t>https://</a:t>
            </a:r>
            <a:r>
              <a:rPr lang="da-DK" dirty="0" smtClean="0">
                <a:hlinkClick r:id="rId2"/>
              </a:rPr>
              <a:t>www.youtube.com/watch?v=WzGhFmiB9G0</a:t>
            </a:r>
            <a:endParaRPr lang="da-DK" dirty="0" smtClean="0"/>
          </a:p>
          <a:p>
            <a:endParaRPr lang="da-DK" dirty="0"/>
          </a:p>
        </p:txBody>
      </p:sp>
    </p:spTree>
    <p:extLst>
      <p:ext uri="{BB962C8B-B14F-4D97-AF65-F5344CB8AC3E}">
        <p14:creationId xmlns:p14="http://schemas.microsoft.com/office/powerpoint/2010/main" val="1332118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Ide og mål</a:t>
            </a:r>
            <a:endParaRPr lang="da-DK" dirty="0"/>
          </a:p>
        </p:txBody>
      </p:sp>
      <p:sp>
        <p:nvSpPr>
          <p:cNvPr id="3" name="Pladsholder til indhold 2"/>
          <p:cNvSpPr>
            <a:spLocks noGrp="1"/>
          </p:cNvSpPr>
          <p:nvPr>
            <p:ph idx="1"/>
          </p:nvPr>
        </p:nvSpPr>
        <p:spPr/>
        <p:txBody>
          <a:bodyPr>
            <a:normAutofit fontScale="92500" lnSpcReduction="10000"/>
          </a:bodyPr>
          <a:lstStyle/>
          <a:p>
            <a:r>
              <a:rPr lang="da-DK" dirty="0"/>
              <a:t>Virksomhedens </a:t>
            </a:r>
            <a:r>
              <a:rPr lang="da-DK" dirty="0" smtClean="0"/>
              <a:t>idé</a:t>
            </a:r>
          </a:p>
          <a:p>
            <a:pPr lvl="1"/>
            <a:r>
              <a:rPr lang="da-DK" dirty="0" smtClean="0"/>
              <a:t>er </a:t>
            </a:r>
            <a:r>
              <a:rPr lang="da-DK" dirty="0"/>
              <a:t>en kortfattet beskrivelse af, hvad der skal være virksomhedens eksistensberettigelse. Nogle virksomheder bruger udtrykket mission som synonym for idé</a:t>
            </a:r>
            <a:r>
              <a:rPr lang="da-DK" dirty="0" smtClean="0"/>
              <a:t>.</a:t>
            </a:r>
          </a:p>
          <a:p>
            <a:r>
              <a:rPr lang="da-DK" dirty="0"/>
              <a:t>Et </a:t>
            </a:r>
            <a:r>
              <a:rPr lang="da-DK" dirty="0" smtClean="0"/>
              <a:t>mål</a:t>
            </a:r>
            <a:endParaRPr lang="da-DK" dirty="0"/>
          </a:p>
          <a:p>
            <a:pPr lvl="1"/>
            <a:r>
              <a:rPr lang="da-DK" dirty="0"/>
              <a:t>er et udtryk for en ønsket fremtidig tilstand</a:t>
            </a:r>
            <a:r>
              <a:rPr lang="da-DK" dirty="0" smtClean="0"/>
              <a:t>.</a:t>
            </a:r>
          </a:p>
          <a:p>
            <a:pPr lvl="2"/>
            <a:r>
              <a:rPr lang="da-DK" dirty="0"/>
              <a:t>præcist</a:t>
            </a:r>
          </a:p>
          <a:p>
            <a:pPr lvl="2"/>
            <a:r>
              <a:rPr lang="da-DK" dirty="0"/>
              <a:t>realistisk</a:t>
            </a:r>
          </a:p>
          <a:p>
            <a:pPr lvl="2"/>
            <a:r>
              <a:rPr lang="da-DK" dirty="0"/>
              <a:t>tidsbestemt</a:t>
            </a:r>
          </a:p>
          <a:p>
            <a:pPr lvl="2"/>
            <a:r>
              <a:rPr lang="da-DK" dirty="0"/>
              <a:t>målbart</a:t>
            </a:r>
          </a:p>
          <a:p>
            <a:pPr lvl="2"/>
            <a:endParaRPr lang="da-DK" dirty="0"/>
          </a:p>
          <a:p>
            <a:endParaRPr lang="da-DK" dirty="0"/>
          </a:p>
          <a:p>
            <a:endParaRPr lang="da-DK" dirty="0"/>
          </a:p>
        </p:txBody>
      </p:sp>
    </p:spTree>
    <p:extLst>
      <p:ext uri="{BB962C8B-B14F-4D97-AF65-F5344CB8AC3E}">
        <p14:creationId xmlns:p14="http://schemas.microsoft.com/office/powerpoint/2010/main" val="878164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Vision og Mission</a:t>
            </a:r>
            <a:endParaRPr lang="da-DK" dirty="0"/>
          </a:p>
        </p:txBody>
      </p:sp>
      <p:pic>
        <p:nvPicPr>
          <p:cNvPr id="4" name="Pladsholder til indhold 3"/>
          <p:cNvPicPr>
            <a:picLocks noGrp="1" noChangeAspect="1"/>
          </p:cNvPicPr>
          <p:nvPr>
            <p:ph idx="1"/>
          </p:nvPr>
        </p:nvPicPr>
        <p:blipFill rotWithShape="1">
          <a:blip r:embed="rId2"/>
          <a:srcRect l="24625" t="20399" r="21126" b="23780"/>
          <a:stretch/>
        </p:blipFill>
        <p:spPr>
          <a:xfrm>
            <a:off x="457200" y="1417638"/>
            <a:ext cx="8229600" cy="4513006"/>
          </a:xfrm>
          <a:prstGeom prst="rect">
            <a:avLst/>
          </a:prstGeom>
        </p:spPr>
      </p:pic>
    </p:spTree>
    <p:extLst>
      <p:ext uri="{BB962C8B-B14F-4D97-AF65-F5344CB8AC3E}">
        <p14:creationId xmlns:p14="http://schemas.microsoft.com/office/powerpoint/2010/main" val="3784815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Vision </a:t>
            </a:r>
            <a:endParaRPr lang="da-DK" dirty="0"/>
          </a:p>
        </p:txBody>
      </p:sp>
      <p:sp>
        <p:nvSpPr>
          <p:cNvPr id="3" name="Pladsholder til indhold 2"/>
          <p:cNvSpPr>
            <a:spLocks noGrp="1"/>
          </p:cNvSpPr>
          <p:nvPr>
            <p:ph idx="1"/>
          </p:nvPr>
        </p:nvSpPr>
        <p:spPr/>
        <p:txBody>
          <a:bodyPr/>
          <a:lstStyle/>
          <a:p>
            <a:endParaRPr lang="da-DK"/>
          </a:p>
        </p:txBody>
      </p:sp>
      <p:pic>
        <p:nvPicPr>
          <p:cNvPr id="4" name="Billede 3"/>
          <p:cNvPicPr>
            <a:picLocks noChangeAspect="1"/>
          </p:cNvPicPr>
          <p:nvPr/>
        </p:nvPicPr>
        <p:blipFill rotWithShape="1">
          <a:blip r:embed="rId2"/>
          <a:srcRect l="22882" t="20924" r="21775" b="26116"/>
          <a:stretch/>
        </p:blipFill>
        <p:spPr>
          <a:xfrm>
            <a:off x="457199" y="1393942"/>
            <a:ext cx="8226073" cy="4195297"/>
          </a:xfrm>
          <a:prstGeom prst="rect">
            <a:avLst/>
          </a:prstGeom>
        </p:spPr>
      </p:pic>
    </p:spTree>
    <p:extLst>
      <p:ext uri="{BB962C8B-B14F-4D97-AF65-F5344CB8AC3E}">
        <p14:creationId xmlns:p14="http://schemas.microsoft.com/office/powerpoint/2010/main" val="2906348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Mission </a:t>
            </a:r>
            <a:endParaRPr lang="da-DK" dirty="0"/>
          </a:p>
        </p:txBody>
      </p:sp>
      <p:sp>
        <p:nvSpPr>
          <p:cNvPr id="3" name="Pladsholder til indhold 2"/>
          <p:cNvSpPr>
            <a:spLocks noGrp="1"/>
          </p:cNvSpPr>
          <p:nvPr>
            <p:ph idx="1"/>
          </p:nvPr>
        </p:nvSpPr>
        <p:spPr/>
        <p:txBody>
          <a:bodyPr/>
          <a:lstStyle/>
          <a:p>
            <a:endParaRPr lang="da-DK"/>
          </a:p>
        </p:txBody>
      </p:sp>
      <p:pic>
        <p:nvPicPr>
          <p:cNvPr id="4" name="Billede 3"/>
          <p:cNvPicPr>
            <a:picLocks noChangeAspect="1"/>
          </p:cNvPicPr>
          <p:nvPr/>
        </p:nvPicPr>
        <p:blipFill rotWithShape="1">
          <a:blip r:embed="rId2"/>
          <a:srcRect l="27863" t="25077" r="23989" b="20923"/>
          <a:stretch/>
        </p:blipFill>
        <p:spPr>
          <a:xfrm>
            <a:off x="457200" y="1600200"/>
            <a:ext cx="7859216" cy="4697462"/>
          </a:xfrm>
          <a:prstGeom prst="rect">
            <a:avLst/>
          </a:prstGeom>
        </p:spPr>
      </p:pic>
    </p:spTree>
    <p:extLst>
      <p:ext uri="{BB962C8B-B14F-4D97-AF65-F5344CB8AC3E}">
        <p14:creationId xmlns:p14="http://schemas.microsoft.com/office/powerpoint/2010/main" val="2322595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smtClean="0"/>
              <a:t>Værdigrundlag </a:t>
            </a:r>
            <a:endParaRPr lang="da-DK" dirty="0"/>
          </a:p>
        </p:txBody>
      </p:sp>
      <p:sp>
        <p:nvSpPr>
          <p:cNvPr id="3" name="Pladsholder til indhold 2"/>
          <p:cNvSpPr>
            <a:spLocks noGrp="1"/>
          </p:cNvSpPr>
          <p:nvPr>
            <p:ph idx="1"/>
          </p:nvPr>
        </p:nvSpPr>
        <p:spPr/>
        <p:txBody>
          <a:bodyPr/>
          <a:lstStyle/>
          <a:p>
            <a:r>
              <a:rPr lang="da-DK" dirty="0"/>
              <a:t>En virksomheds værdigrundlag er et samlet sæt af værdier, </a:t>
            </a:r>
            <a:r>
              <a:rPr lang="da-DK" dirty="0" smtClean="0"/>
              <a:t>som virksomhedens</a:t>
            </a:r>
            <a:r>
              <a:rPr lang="da-DK" dirty="0"/>
              <a:t> medarbejdere er enige om både udtrykker, </a:t>
            </a:r>
            <a:r>
              <a:rPr lang="da-DK" dirty="0" smtClean="0"/>
              <a:t>hvad organisationen</a:t>
            </a:r>
            <a:r>
              <a:rPr lang="da-DK" dirty="0"/>
              <a:t> står for, og hvad der skal </a:t>
            </a:r>
            <a:r>
              <a:rPr lang="da-DK" dirty="0" smtClean="0"/>
              <a:t>være ledende</a:t>
            </a:r>
            <a:r>
              <a:rPr lang="da-DK" dirty="0"/>
              <a:t> for </a:t>
            </a:r>
            <a:r>
              <a:rPr lang="da-DK" dirty="0" smtClean="0"/>
              <a:t>deres aktiviteter</a:t>
            </a:r>
            <a:endParaRPr lang="da-DK" dirty="0"/>
          </a:p>
        </p:txBody>
      </p:sp>
    </p:spTree>
    <p:extLst>
      <p:ext uri="{BB962C8B-B14F-4D97-AF65-F5344CB8AC3E}">
        <p14:creationId xmlns:p14="http://schemas.microsoft.com/office/powerpoint/2010/main" val="3218140780"/>
      </p:ext>
    </p:extLst>
  </p:cSld>
  <p:clrMapOvr>
    <a:masterClrMapping/>
  </p:clrMapOvr>
</p:sld>
</file>

<file path=ppt/theme/theme1.xml><?xml version="1.0" encoding="utf-8"?>
<a:theme xmlns:a="http://schemas.openxmlformats.org/drawingml/2006/main" name="Kontortema">
  <a:themeElements>
    <a:clrScheme name="Brugerdefineret 1">
      <a:dk1>
        <a:sysClr val="windowText" lastClr="000000"/>
      </a:dk1>
      <a:lt1>
        <a:sysClr val="window" lastClr="FFFFFF"/>
      </a:lt1>
      <a:dk2>
        <a:srgbClr val="B92433"/>
      </a:dk2>
      <a:lt2>
        <a:srgbClr val="EEECE1"/>
      </a:lt2>
      <a:accent1>
        <a:srgbClr val="00B0D0"/>
      </a:accent1>
      <a:accent2>
        <a:srgbClr val="FAA61D"/>
      </a:accent2>
      <a:accent3>
        <a:srgbClr val="A4AA64"/>
      </a:accent3>
      <a:accent4>
        <a:srgbClr val="B92433"/>
      </a:accent4>
      <a:accent5>
        <a:srgbClr val="00849C"/>
      </a:accent5>
      <a:accent6>
        <a:srgbClr val="8064A2"/>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1563</TotalTime>
  <Words>3070</Words>
  <Application>Microsoft Office PowerPoint</Application>
  <PresentationFormat>Skærmshow (4:3)</PresentationFormat>
  <Paragraphs>326</Paragraphs>
  <Slides>40</Slides>
  <Notes>0</Notes>
  <HiddenSlides>0</HiddenSlides>
  <MMClips>0</MMClips>
  <ScaleCrop>false</ScaleCrop>
  <HeadingPairs>
    <vt:vector size="6" baseType="variant">
      <vt:variant>
        <vt:lpstr>Benyttede skrifttyper</vt:lpstr>
      </vt:variant>
      <vt:variant>
        <vt:i4>3</vt:i4>
      </vt:variant>
      <vt:variant>
        <vt:lpstr>Tema</vt:lpstr>
      </vt:variant>
      <vt:variant>
        <vt:i4>1</vt:i4>
      </vt:variant>
      <vt:variant>
        <vt:lpstr>Slidetitler</vt:lpstr>
      </vt:variant>
      <vt:variant>
        <vt:i4>40</vt:i4>
      </vt:variant>
    </vt:vector>
  </HeadingPairs>
  <TitlesOfParts>
    <vt:vector size="44" baseType="lpstr">
      <vt:lpstr>Arial</vt:lpstr>
      <vt:lpstr>Calibri</vt:lpstr>
      <vt:lpstr>Times New Roman</vt:lpstr>
      <vt:lpstr>Kontortema</vt:lpstr>
      <vt:lpstr>Virksomheden </vt:lpstr>
      <vt:lpstr>Læringsmål</vt:lpstr>
      <vt:lpstr>Virksomheden </vt:lpstr>
      <vt:lpstr>Virksomhedstyper </vt:lpstr>
      <vt:lpstr>Ide og mål</vt:lpstr>
      <vt:lpstr>Vision og Mission</vt:lpstr>
      <vt:lpstr>Vision </vt:lpstr>
      <vt:lpstr>Mission </vt:lpstr>
      <vt:lpstr>Værdigrundlag </vt:lpstr>
      <vt:lpstr>Strategisk overblik</vt:lpstr>
      <vt:lpstr>Værdikæde – En basis organisation </vt:lpstr>
      <vt:lpstr>SWOT </vt:lpstr>
      <vt:lpstr>Projektorganisation </vt:lpstr>
      <vt:lpstr>Forretningsmodel vs. Forretningsplan</vt:lpstr>
      <vt:lpstr>Forretningsmodel – en definition</vt:lpstr>
      <vt:lpstr>Business Model Canvas </vt:lpstr>
      <vt:lpstr>De 9 elementer i forretningsmodellen</vt:lpstr>
      <vt:lpstr>Business Model Canvas </vt:lpstr>
      <vt:lpstr>Værditilbud</vt:lpstr>
      <vt:lpstr>Kunderummet</vt:lpstr>
      <vt:lpstr>Kundesegmenter</vt:lpstr>
      <vt:lpstr>Kunderelationer</vt:lpstr>
      <vt:lpstr>Kundekanaler</vt:lpstr>
      <vt:lpstr>Produktionsrummet</vt:lpstr>
      <vt:lpstr>Nøgleaktiviteter</vt:lpstr>
      <vt:lpstr>Nøgleressourcer</vt:lpstr>
      <vt:lpstr>Nøglepartnere</vt:lpstr>
      <vt:lpstr>Pengerummet</vt:lpstr>
      <vt:lpstr>Omkostningsstrukturer</vt:lpstr>
      <vt:lpstr>Indtjeningskanaler</vt:lpstr>
      <vt:lpstr>7 arketyper af digitale forretningsmodeller</vt:lpstr>
      <vt:lpstr>7 arketyper</vt:lpstr>
      <vt:lpstr>disruption af forretningsmodeller</vt:lpstr>
      <vt:lpstr>Udvikling af forretningsmodeller Mønsteroversigt </vt:lpstr>
      <vt:lpstr>Mønsteroversigt Afbundtede forretningsmodeller</vt:lpstr>
      <vt:lpstr>Mønsteroversigt Den lange hale</vt:lpstr>
      <vt:lpstr>Mønsteroversigt Mangesidede platforme</vt:lpstr>
      <vt:lpstr>Mønsteroversigt GRATIS som forretningsmodel</vt:lpstr>
      <vt:lpstr>Mønsteroversigt Åbne forretningsmodeller</vt:lpstr>
      <vt:lpstr>Airbnb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Dias nummer 1</dc:title>
  <dc:creator>Ikke angivet</dc:creator>
  <cp:lastModifiedBy>Lotte Soelberg Kronbæk</cp:lastModifiedBy>
  <cp:revision>130</cp:revision>
  <dcterms:created xsi:type="dcterms:W3CDTF">2009-11-22T11:40:06Z</dcterms:created>
  <dcterms:modified xsi:type="dcterms:W3CDTF">2017-11-07T07:07:25Z</dcterms:modified>
</cp:coreProperties>
</file>

<file path=docProps/thumbnail.jpeg>
</file>